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4" r:id="rId1"/>
  </p:sldMasterIdLst>
  <p:notesMasterIdLst>
    <p:notesMasterId r:id="rId38"/>
  </p:notesMasterIdLst>
  <p:sldIdLst>
    <p:sldId id="276" r:id="rId2"/>
    <p:sldId id="277" r:id="rId3"/>
    <p:sldId id="278" r:id="rId4"/>
    <p:sldId id="279" r:id="rId5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91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3" r:id="rId23"/>
    <p:sldId id="283" r:id="rId24"/>
    <p:sldId id="280" r:id="rId25"/>
    <p:sldId id="282" r:id="rId26"/>
    <p:sldId id="281" r:id="rId27"/>
    <p:sldId id="272" r:id="rId28"/>
    <p:sldId id="290" r:id="rId29"/>
    <p:sldId id="292" r:id="rId30"/>
    <p:sldId id="294" r:id="rId31"/>
    <p:sldId id="284" r:id="rId32"/>
    <p:sldId id="285" r:id="rId33"/>
    <p:sldId id="286" r:id="rId34"/>
    <p:sldId id="287" r:id="rId35"/>
    <p:sldId id="288" r:id="rId36"/>
    <p:sldId id="289" r:id="rId37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0272"/>
  </p:normalViewPr>
  <p:slideViewPr>
    <p:cSldViewPr snapToGrid="0" snapToObjects="1" showGuides="1">
      <p:cViewPr varScale="1">
        <p:scale>
          <a:sx n="91" d="100"/>
          <a:sy n="91" d="100"/>
        </p:scale>
        <p:origin x="216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" name="Google Shape;3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45720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322100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e460611a8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e460611a8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" name="Google Shape;3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45720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852342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e460611a8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e460611a8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Already installed on most Mac systems</a:t>
            </a:r>
            <a:endParaRPr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Can install Git shell on Windows or use PowerShell Git application</a:t>
            </a: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e460611a8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e460611a8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ed4145d9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ed4145d9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e460611a8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e460611a8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Note this is not just for new files, but also for edited files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e460611a8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e460611a8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Note that this is a local operation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e460611a8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e460611a8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e460611a8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e460611a8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e460611a8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e460611a8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" name="Google Shape;3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45720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3077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ed4145d9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ed4145d99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" name="Google Shape;3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45720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4981516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10ba1e1ca58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10ba1e1ca58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10ba1e1ca58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10ba1e1ca58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/>
              <a:t>Note the workflow to push back to GitHub!</a:t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10ba1e1ca58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10ba1e1ca58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/>
              <a:t>Note path to find test output file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If this file doesn't exist, the code couldn't even compile, will only exists if tests failed at runtime</a:t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10ba1e1ca58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10ba1e1ca58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10ba1e1ca58_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10ba1e1ca58_0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Just click on the codespace to reopen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Skips the 5min wait of building the image!</a:t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b8a865ac5d_1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b8a865ac5d_1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g3c385fd78_0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" name="Google Shape;41;g3c385fd78_0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ge460611a8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" name="Google Shape;48;ge460611a8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e460611a8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ge460611a8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log changes made to the file, any version can be restored at any time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e460611a8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e460611a8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now added features to help with synchronization (computers A and B owned by the same user) and collaboration </a:t>
            </a:r>
            <a:r>
              <a:rPr lang="en">
                <a:solidFill>
                  <a:schemeClr val="dk1"/>
                </a:solidFill>
              </a:rPr>
              <a:t>(computers A and B owned by different users)</a:t>
            </a:r>
            <a:endParaRPr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also introduces problems:  single point of failure, can't work offline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e460611a8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e460611a8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Copy of the version database in every </a:t>
            </a:r>
            <a:r>
              <a:rPr lang="en" i="1">
                <a:solidFill>
                  <a:schemeClr val="dk1"/>
                </a:solidFill>
              </a:rPr>
              <a:t>working directory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e460611a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e460611a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e460611a8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e460611a8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>
            <a:off x="-125" y="0"/>
            <a:ext cx="9144000" cy="4910100"/>
          </a:xfrm>
          <a:prstGeom prst="rect">
            <a:avLst/>
          </a:prstGeom>
          <a:solidFill>
            <a:srgbClr val="002B5E"/>
          </a:solidFill>
          <a:ln w="19050" cap="flat" cmpd="sng">
            <a:solidFill>
              <a:srgbClr val="002B5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74700" y="839625"/>
            <a:ext cx="5955900" cy="186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4800"/>
              <a:buNone/>
              <a:defRPr sz="4800">
                <a:solidFill>
                  <a:srgbClr val="EFEFE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74700" y="2905800"/>
            <a:ext cx="5955900" cy="1382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3000"/>
              <a:buNone/>
              <a:defRPr sz="3000">
                <a:solidFill>
                  <a:srgbClr val="EFEFE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6867248" y="229013"/>
            <a:ext cx="2077909" cy="5392564"/>
          </a:xfrm>
          <a:custGeom>
            <a:avLst/>
            <a:gdLst/>
            <a:ahLst/>
            <a:cxnLst/>
            <a:rect l="l" t="t" r="r" b="b"/>
            <a:pathLst>
              <a:path w="105558" h="273908" extrusionOk="0">
                <a:moveTo>
                  <a:pt x="0" y="273908"/>
                </a:moveTo>
                <a:lnTo>
                  <a:pt x="1384" y="190826"/>
                </a:lnTo>
                <a:lnTo>
                  <a:pt x="11565" y="184485"/>
                </a:lnTo>
                <a:lnTo>
                  <a:pt x="12724" y="147539"/>
                </a:lnTo>
                <a:lnTo>
                  <a:pt x="17479" y="144491"/>
                </a:lnTo>
                <a:lnTo>
                  <a:pt x="23271" y="76270"/>
                </a:lnTo>
                <a:lnTo>
                  <a:pt x="27417" y="71697"/>
                </a:lnTo>
                <a:lnTo>
                  <a:pt x="31928" y="21643"/>
                </a:lnTo>
                <a:lnTo>
                  <a:pt x="35220" y="17498"/>
                </a:lnTo>
                <a:lnTo>
                  <a:pt x="39610" y="19022"/>
                </a:lnTo>
                <a:lnTo>
                  <a:pt x="44975" y="14998"/>
                </a:lnTo>
                <a:lnTo>
                  <a:pt x="45097" y="4512"/>
                </a:lnTo>
                <a:lnTo>
                  <a:pt x="51864" y="0"/>
                </a:lnTo>
                <a:lnTo>
                  <a:pt x="57961" y="4024"/>
                </a:lnTo>
                <a:lnTo>
                  <a:pt x="58083" y="10852"/>
                </a:lnTo>
                <a:lnTo>
                  <a:pt x="65033" y="17193"/>
                </a:lnTo>
                <a:lnTo>
                  <a:pt x="70520" y="15547"/>
                </a:lnTo>
                <a:lnTo>
                  <a:pt x="73751" y="19997"/>
                </a:lnTo>
                <a:lnTo>
                  <a:pt x="73934" y="25423"/>
                </a:lnTo>
                <a:lnTo>
                  <a:pt x="75763" y="26704"/>
                </a:lnTo>
                <a:lnTo>
                  <a:pt x="76861" y="72002"/>
                </a:lnTo>
                <a:lnTo>
                  <a:pt x="82896" y="74745"/>
                </a:lnTo>
                <a:lnTo>
                  <a:pt x="92651" y="204055"/>
                </a:lnTo>
                <a:lnTo>
                  <a:pt x="100089" y="206555"/>
                </a:lnTo>
                <a:lnTo>
                  <a:pt x="100028" y="218261"/>
                </a:lnTo>
                <a:lnTo>
                  <a:pt x="104174" y="219907"/>
                </a:lnTo>
                <a:lnTo>
                  <a:pt x="105558" y="273908"/>
                </a:lnTo>
                <a:close/>
              </a:path>
            </a:pathLst>
          </a:custGeom>
          <a:solidFill>
            <a:srgbClr val="C5A876"/>
          </a:solidFill>
          <a:ln w="19050" cap="flat" cmpd="sng">
            <a:solidFill>
              <a:srgbClr val="C5A876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" name="Google Shape;15;p2"/>
          <p:cNvSpPr/>
          <p:nvPr/>
        </p:nvSpPr>
        <p:spPr>
          <a:xfrm>
            <a:off x="0" y="4910175"/>
            <a:ext cx="9144000" cy="1947900"/>
          </a:xfrm>
          <a:prstGeom prst="rect">
            <a:avLst/>
          </a:prstGeom>
          <a:solidFill>
            <a:srgbClr val="C5A876"/>
          </a:solidFill>
          <a:ln w="19050" cap="flat" cmpd="sng">
            <a:solidFill>
              <a:srgbClr val="C5A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body" idx="1"/>
          </p:nvPr>
        </p:nvSpPr>
        <p:spPr>
          <a:xfrm>
            <a:off x="457200" y="1285025"/>
            <a:ext cx="8229600" cy="5283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●"/>
              <a:defRPr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457200" y="196650"/>
            <a:ext cx="8229600" cy="6081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9945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●"/>
              <a:defRPr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2"/>
          </p:nvPr>
        </p:nvSpPr>
        <p:spPr>
          <a:xfrm>
            <a:off x="4692274" y="1600200"/>
            <a:ext cx="39945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●"/>
              <a:defRPr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457200" y="196650"/>
            <a:ext cx="8229600" cy="6081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457200" y="196650"/>
            <a:ext cx="8229600" cy="6081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457200" y="5875079"/>
            <a:ext cx="8229600" cy="69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EFEFE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-125" y="0"/>
            <a:ext cx="9144000" cy="1001100"/>
          </a:xfrm>
          <a:prstGeom prst="rect">
            <a:avLst/>
          </a:prstGeom>
          <a:solidFill>
            <a:srgbClr val="002B5E"/>
          </a:solidFill>
          <a:ln w="19050" cap="flat" cmpd="sng">
            <a:solidFill>
              <a:srgbClr val="002B5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285025"/>
            <a:ext cx="8229600" cy="528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Clr>
                <a:srgbClr val="002B5E"/>
              </a:buClr>
              <a:buSzPts val="2200"/>
              <a:buFont typeface="Droid Sans"/>
              <a:buChar char="●"/>
              <a:defRPr sz="2200">
                <a:solidFill>
                  <a:srgbClr val="002B5E"/>
                </a:solidFill>
                <a:latin typeface="Droid Sans"/>
                <a:ea typeface="Droid Sans"/>
                <a:cs typeface="Droid Sans"/>
                <a:sym typeface="Droid Sans"/>
              </a:defRPr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Clr>
                <a:srgbClr val="002B5E"/>
              </a:buClr>
              <a:buSzPts val="2000"/>
              <a:buFont typeface="Droid Sans"/>
              <a:buChar char="○"/>
              <a:defRPr sz="2000">
                <a:solidFill>
                  <a:srgbClr val="002B5E"/>
                </a:solidFill>
                <a:latin typeface="Droid Sans"/>
                <a:ea typeface="Droid Sans"/>
                <a:cs typeface="Droid Sans"/>
                <a:sym typeface="Droid Sans"/>
              </a:defRPr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Clr>
                <a:srgbClr val="002B5E"/>
              </a:buClr>
              <a:buSzPts val="2000"/>
              <a:buFont typeface="Droid Sans"/>
              <a:buChar char="■"/>
              <a:defRPr sz="2000">
                <a:solidFill>
                  <a:srgbClr val="002B5E"/>
                </a:solidFill>
                <a:latin typeface="Droid Sans"/>
                <a:ea typeface="Droid Sans"/>
                <a:cs typeface="Droid Sans"/>
                <a:sym typeface="Droid Sans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002B5E"/>
              </a:buClr>
              <a:buSzPts val="1800"/>
              <a:buFont typeface="Droid Sans"/>
              <a:buChar char="●"/>
              <a:defRPr sz="1800">
                <a:solidFill>
                  <a:srgbClr val="002B5E"/>
                </a:solidFill>
                <a:latin typeface="Droid Sans"/>
                <a:ea typeface="Droid Sans"/>
                <a:cs typeface="Droid Sans"/>
                <a:sym typeface="Droid Sans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002B5E"/>
              </a:buClr>
              <a:buSzPts val="1800"/>
              <a:buFont typeface="Droid Sans"/>
              <a:buChar char="○"/>
              <a:defRPr sz="1800">
                <a:solidFill>
                  <a:srgbClr val="002B5E"/>
                </a:solidFill>
                <a:latin typeface="Droid Sans"/>
                <a:ea typeface="Droid Sans"/>
                <a:cs typeface="Droid Sans"/>
                <a:sym typeface="Droid Sans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002B5E"/>
              </a:buClr>
              <a:buSzPts val="1800"/>
              <a:buFont typeface="Droid Sans"/>
              <a:buChar char="■"/>
              <a:defRPr sz="1800">
                <a:solidFill>
                  <a:srgbClr val="002B5E"/>
                </a:solidFill>
                <a:latin typeface="Droid Sans"/>
                <a:ea typeface="Droid Sans"/>
                <a:cs typeface="Droid Sans"/>
                <a:sym typeface="Droid Sans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002B5E"/>
              </a:buClr>
              <a:buSzPts val="1800"/>
              <a:buFont typeface="Droid Sans"/>
              <a:buChar char="●"/>
              <a:defRPr sz="1800">
                <a:solidFill>
                  <a:srgbClr val="002B5E"/>
                </a:solidFill>
                <a:latin typeface="Droid Sans"/>
                <a:ea typeface="Droid Sans"/>
                <a:cs typeface="Droid Sans"/>
                <a:sym typeface="Droid Sans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002B5E"/>
              </a:buClr>
              <a:buSzPts val="1800"/>
              <a:buFont typeface="Droid Sans"/>
              <a:buChar char="○"/>
              <a:defRPr sz="1800">
                <a:solidFill>
                  <a:srgbClr val="002B5E"/>
                </a:solidFill>
                <a:latin typeface="Droid Sans"/>
                <a:ea typeface="Droid Sans"/>
                <a:cs typeface="Droid Sans"/>
                <a:sym typeface="Droid Sans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002B5E"/>
              </a:buClr>
              <a:buSzPts val="1800"/>
              <a:buFont typeface="Droid Sans"/>
              <a:buChar char="■"/>
              <a:defRPr sz="1800">
                <a:solidFill>
                  <a:srgbClr val="002B5E"/>
                </a:solidFill>
                <a:latin typeface="Droid Sans"/>
                <a:ea typeface="Droid Sans"/>
                <a:cs typeface="Droid Sans"/>
                <a:sym typeface="Droid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title"/>
          </p:nvPr>
        </p:nvSpPr>
        <p:spPr>
          <a:xfrm>
            <a:off x="457200" y="196650"/>
            <a:ext cx="8229600" cy="6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2800"/>
              <a:buFont typeface="Droid Sans"/>
              <a:buNone/>
              <a:defRPr sz="2800" b="1">
                <a:solidFill>
                  <a:srgbClr val="EFEFEF"/>
                </a:solidFill>
                <a:latin typeface="Droid Sans"/>
                <a:ea typeface="Droid Sans"/>
                <a:cs typeface="Droid Sans"/>
                <a:sym typeface="Droid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00">
                <a:solidFill>
                  <a:srgbClr val="002B5E"/>
                </a:solidFill>
                <a:latin typeface="Droid Sans"/>
                <a:ea typeface="Droid Sans"/>
                <a:cs typeface="Droid Sans"/>
                <a:sym typeface="Droid Sans"/>
              </a:defRPr>
            </a:lvl1pPr>
            <a:lvl2pPr lvl="1" algn="r">
              <a:buNone/>
              <a:defRPr sz="1300">
                <a:solidFill>
                  <a:srgbClr val="002B5E"/>
                </a:solidFill>
                <a:latin typeface="Droid Sans"/>
                <a:ea typeface="Droid Sans"/>
                <a:cs typeface="Droid Sans"/>
                <a:sym typeface="Droid Sans"/>
              </a:defRPr>
            </a:lvl2pPr>
            <a:lvl3pPr lvl="2" algn="r">
              <a:buNone/>
              <a:defRPr sz="1300">
                <a:solidFill>
                  <a:srgbClr val="002B5E"/>
                </a:solidFill>
                <a:latin typeface="Droid Sans"/>
                <a:ea typeface="Droid Sans"/>
                <a:cs typeface="Droid Sans"/>
                <a:sym typeface="Droid Sans"/>
              </a:defRPr>
            </a:lvl3pPr>
            <a:lvl4pPr lvl="3" algn="r">
              <a:buNone/>
              <a:defRPr sz="1300">
                <a:solidFill>
                  <a:srgbClr val="002B5E"/>
                </a:solidFill>
                <a:latin typeface="Droid Sans"/>
                <a:ea typeface="Droid Sans"/>
                <a:cs typeface="Droid Sans"/>
                <a:sym typeface="Droid Sans"/>
              </a:defRPr>
            </a:lvl4pPr>
            <a:lvl5pPr lvl="4" algn="r">
              <a:buNone/>
              <a:defRPr sz="1300">
                <a:solidFill>
                  <a:srgbClr val="002B5E"/>
                </a:solidFill>
                <a:latin typeface="Droid Sans"/>
                <a:ea typeface="Droid Sans"/>
                <a:cs typeface="Droid Sans"/>
                <a:sym typeface="Droid Sans"/>
              </a:defRPr>
            </a:lvl5pPr>
            <a:lvl6pPr lvl="5" algn="r">
              <a:buNone/>
              <a:defRPr sz="1300">
                <a:solidFill>
                  <a:srgbClr val="002B5E"/>
                </a:solidFill>
                <a:latin typeface="Droid Sans"/>
                <a:ea typeface="Droid Sans"/>
                <a:cs typeface="Droid Sans"/>
                <a:sym typeface="Droid Sans"/>
              </a:defRPr>
            </a:lvl6pPr>
            <a:lvl7pPr lvl="6" algn="r">
              <a:buNone/>
              <a:defRPr sz="1300">
                <a:solidFill>
                  <a:srgbClr val="002B5E"/>
                </a:solidFill>
                <a:latin typeface="Droid Sans"/>
                <a:ea typeface="Droid Sans"/>
                <a:cs typeface="Droid Sans"/>
                <a:sym typeface="Droid Sans"/>
              </a:defRPr>
            </a:lvl7pPr>
            <a:lvl8pPr lvl="7" algn="r">
              <a:buNone/>
              <a:defRPr sz="1300">
                <a:solidFill>
                  <a:srgbClr val="002B5E"/>
                </a:solidFill>
                <a:latin typeface="Droid Sans"/>
                <a:ea typeface="Droid Sans"/>
                <a:cs typeface="Droid Sans"/>
                <a:sym typeface="Droid Sans"/>
              </a:defRPr>
            </a:lvl8pPr>
            <a:lvl9pPr lvl="8" algn="r">
              <a:buNone/>
              <a:defRPr sz="1300">
                <a:solidFill>
                  <a:srgbClr val="002B5E"/>
                </a:solidFill>
                <a:latin typeface="Droid Sans"/>
                <a:ea typeface="Droid Sans"/>
                <a:cs typeface="Droid Sans"/>
                <a:sym typeface="Droid San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itt.hosted.panopto.com/Panopto/Pages/Sessions/List.aspx?folderID=df7af085-c8d1-421a-9d9a-ae18004df81f" TargetMode="External"/><Relationship Id="rId2" Type="http://schemas.openxmlformats.org/officeDocument/2006/relationships/hyperlink" Target="https://glu99331.github.io/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git-scm.com/book/en/v2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junit.org/junit5/docs/current/user-guide/" TargetMode="External"/><Relationship Id="rId5" Type="http://schemas.openxmlformats.org/officeDocument/2006/relationships/hyperlink" Target="https://docs.gradle.org/current/userguide/userguide.html" TargetMode="External"/><Relationship Id="rId4" Type="http://schemas.openxmlformats.org/officeDocument/2006/relationships/hyperlink" Target="https://gitimmersion.com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ctrTitle"/>
          </p:nvPr>
        </p:nvSpPr>
        <p:spPr>
          <a:xfrm>
            <a:off x="374700" y="839625"/>
            <a:ext cx="5955900" cy="186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CS 1501 Recitation 1</a:t>
            </a:r>
            <a:endParaRPr sz="3600" dirty="0"/>
          </a:p>
        </p:txBody>
      </p:sp>
      <p:sp>
        <p:nvSpPr>
          <p:cNvPr id="38" name="Google Shape;38;p8"/>
          <p:cNvSpPr txBox="1">
            <a:spLocks noGrp="1"/>
          </p:cNvSpPr>
          <p:nvPr>
            <p:ph type="subTitle" idx="1"/>
          </p:nvPr>
        </p:nvSpPr>
        <p:spPr>
          <a:xfrm>
            <a:off x="374700" y="2905800"/>
            <a:ext cx="5955900" cy="138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Gordon Lu</a:t>
            </a:r>
            <a:endParaRPr sz="2000" dirty="0"/>
          </a:p>
        </p:txBody>
      </p:sp>
    </p:spTree>
    <p:extLst>
      <p:ext uri="{BB962C8B-B14F-4D97-AF65-F5344CB8AC3E}">
        <p14:creationId xmlns:p14="http://schemas.microsoft.com/office/powerpoint/2010/main" val="16014275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3"/>
          <p:cNvSpPr txBox="1">
            <a:spLocks noGrp="1"/>
          </p:cNvSpPr>
          <p:nvPr>
            <p:ph type="title"/>
          </p:nvPr>
        </p:nvSpPr>
        <p:spPr>
          <a:xfrm>
            <a:off x="457200" y="196650"/>
            <a:ext cx="8229600" cy="60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Distributed version control systems</a:t>
            </a:r>
            <a:endParaRPr/>
          </a:p>
        </p:txBody>
      </p:sp>
      <p:pic>
        <p:nvPicPr>
          <p:cNvPr id="72" name="Google Shape;72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62049" y="1053300"/>
            <a:ext cx="4726725" cy="5660023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3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4"/>
          <p:cNvSpPr txBox="1">
            <a:spLocks noGrp="1"/>
          </p:cNvSpPr>
          <p:nvPr>
            <p:ph type="body" idx="1"/>
          </p:nvPr>
        </p:nvSpPr>
        <p:spPr>
          <a:xfrm>
            <a:off x="457200" y="1100500"/>
            <a:ext cx="8229600" cy="141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683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2B5E"/>
              </a:buClr>
              <a:buSzPts val="2200"/>
              <a:buFont typeface="Droid Sans"/>
              <a:buChar char="●"/>
            </a:pPr>
            <a:r>
              <a:rPr lang="en" b="1"/>
              <a:t>Modify</a:t>
            </a:r>
            <a:r>
              <a:rPr lang="en"/>
              <a:t> files in your </a:t>
            </a:r>
            <a:r>
              <a:rPr lang="en" i="1"/>
              <a:t>working directory</a:t>
            </a:r>
            <a:endParaRPr/>
          </a:p>
          <a:p>
            <a:pPr marL="457200" marR="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b="1"/>
              <a:t>Stage </a:t>
            </a:r>
            <a:r>
              <a:rPr lang="en"/>
              <a:t>the files, adding snapshots to your </a:t>
            </a:r>
            <a:r>
              <a:rPr lang="en" i="1"/>
              <a:t>staging area</a:t>
            </a:r>
            <a:endParaRPr/>
          </a:p>
          <a:p>
            <a:pPr marL="457200" marR="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b="1"/>
              <a:t>Commit</a:t>
            </a:r>
            <a:r>
              <a:rPr lang="en" b="1" i="1"/>
              <a:t> </a:t>
            </a:r>
            <a:r>
              <a:rPr lang="en"/>
              <a:t>your changes to your local copy of the </a:t>
            </a:r>
            <a:r>
              <a:rPr lang="en" i="1"/>
              <a:t>repository</a:t>
            </a:r>
            <a:endParaRPr i="1"/>
          </a:p>
        </p:txBody>
      </p:sp>
      <p:sp>
        <p:nvSpPr>
          <p:cNvPr id="79" name="Google Shape;79;p14"/>
          <p:cNvSpPr txBox="1">
            <a:spLocks noGrp="1"/>
          </p:cNvSpPr>
          <p:nvPr>
            <p:ph type="title"/>
          </p:nvPr>
        </p:nvSpPr>
        <p:spPr>
          <a:xfrm>
            <a:off x="457200" y="196650"/>
            <a:ext cx="8229600" cy="60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basic Git workflow</a:t>
            </a:r>
            <a:endParaRPr/>
          </a:p>
        </p:txBody>
      </p:sp>
      <p:pic>
        <p:nvPicPr>
          <p:cNvPr id="80" name="Google Shape;8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7325" y="2514088"/>
            <a:ext cx="7620000" cy="4200525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4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"/>
                                        <p:tgtEl>
                                          <p:spTgt spid="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5"/>
          <p:cNvSpPr txBox="1">
            <a:spLocks noGrp="1"/>
          </p:cNvSpPr>
          <p:nvPr>
            <p:ph type="body" idx="1"/>
          </p:nvPr>
        </p:nvSpPr>
        <p:spPr>
          <a:xfrm>
            <a:off x="457200" y="1100500"/>
            <a:ext cx="8229600" cy="98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683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200"/>
              <a:buChar char="●"/>
            </a:pPr>
            <a:r>
              <a:rPr lang="en"/>
              <a:t>Git does not necessary keep track of all files in your working directory</a:t>
            </a:r>
            <a:endParaRPr i="1"/>
          </a:p>
        </p:txBody>
      </p:sp>
      <p:sp>
        <p:nvSpPr>
          <p:cNvPr id="87" name="Google Shape;87;p15"/>
          <p:cNvSpPr txBox="1">
            <a:spLocks noGrp="1"/>
          </p:cNvSpPr>
          <p:nvPr>
            <p:ph type="title"/>
          </p:nvPr>
        </p:nvSpPr>
        <p:spPr>
          <a:xfrm>
            <a:off x="457200" y="196650"/>
            <a:ext cx="8229600" cy="60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lifecycle of a file in Git</a:t>
            </a:r>
            <a:endParaRPr/>
          </a:p>
        </p:txBody>
      </p:sp>
      <p:pic>
        <p:nvPicPr>
          <p:cNvPr id="88" name="Google Shape;8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0" y="2564700"/>
            <a:ext cx="7620000" cy="314325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5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6"/>
          <p:cNvSpPr txBox="1">
            <a:spLocks noGrp="1"/>
          </p:cNvSpPr>
          <p:nvPr>
            <p:ph type="title"/>
          </p:nvPr>
        </p:nvSpPr>
        <p:spPr>
          <a:xfrm>
            <a:off x="457200" y="196650"/>
            <a:ext cx="8229600" cy="60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 repository</a:t>
            </a:r>
            <a:endParaRPr/>
          </a:p>
        </p:txBody>
      </p:sp>
      <p:pic>
        <p:nvPicPr>
          <p:cNvPr id="95" name="Google Shape;95;p16" descr="ex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73775" y="1242575"/>
            <a:ext cx="6596450" cy="4966975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6" name="Google Shape;96;p16" descr="ex2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73775" y="1242575"/>
            <a:ext cx="6596450" cy="4966974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7" name="Google Shape;97;p16" descr="ex3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73775" y="1242575"/>
            <a:ext cx="6596450" cy="4966974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8" name="Google Shape;98;p16" descr="ex4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73775" y="1242575"/>
            <a:ext cx="6596449" cy="4966974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9" name="Google Shape;99;p16" descr="ex5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273775" y="1242575"/>
            <a:ext cx="6596450" cy="4966975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00" name="Google Shape;100;p16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ctrTitle"/>
          </p:nvPr>
        </p:nvSpPr>
        <p:spPr>
          <a:xfrm>
            <a:off x="374700" y="839625"/>
            <a:ext cx="5955900" cy="186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Git-Specific Commands</a:t>
            </a:r>
            <a:endParaRPr sz="3600" dirty="0"/>
          </a:p>
        </p:txBody>
      </p:sp>
    </p:spTree>
    <p:extLst>
      <p:ext uri="{BB962C8B-B14F-4D97-AF65-F5344CB8AC3E}">
        <p14:creationId xmlns:p14="http://schemas.microsoft.com/office/powerpoint/2010/main" val="31208669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7"/>
          <p:cNvSpPr txBox="1">
            <a:spLocks noGrp="1"/>
          </p:cNvSpPr>
          <p:nvPr>
            <p:ph type="body" idx="1"/>
          </p:nvPr>
        </p:nvSpPr>
        <p:spPr>
          <a:xfrm>
            <a:off x="457200" y="1285025"/>
            <a:ext cx="8376600" cy="528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68300" algn="l" rtl="0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SzPts val="2200"/>
              <a:buChar char="●"/>
            </a:pPr>
            <a:r>
              <a:rPr lang="en"/>
              <a:t>Set your identity</a:t>
            </a:r>
            <a:endParaRPr/>
          </a:p>
          <a:p>
            <a:pPr marL="914400" marR="0" lvl="1" indent="-3556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/>
              <a:t> </a:t>
            </a:r>
            <a:r>
              <a:rPr lang="en">
                <a:solidFill>
                  <a:srgbClr val="783F04"/>
                </a:solidFill>
                <a:latin typeface="Consolas"/>
                <a:ea typeface="Consolas"/>
                <a:cs typeface="Consolas"/>
                <a:sym typeface="Consolas"/>
              </a:rPr>
              <a:t>$ git config --global user.name "John Doe"</a:t>
            </a:r>
            <a:endParaRPr>
              <a:solidFill>
                <a:srgbClr val="783F04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914400" marR="0" lvl="1" indent="-3556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/>
              <a:t> </a:t>
            </a:r>
            <a:r>
              <a:rPr lang="en">
                <a:solidFill>
                  <a:srgbClr val="783F04"/>
                </a:solidFill>
                <a:latin typeface="Consolas"/>
                <a:ea typeface="Consolas"/>
                <a:cs typeface="Consolas"/>
                <a:sym typeface="Consolas"/>
              </a:rPr>
              <a:t>$ git config --global user.email jdoe@example.com</a:t>
            </a:r>
            <a:endParaRPr>
              <a:solidFill>
                <a:srgbClr val="783F04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457200" marR="0" lvl="0" indent="-3683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/>
              <a:t>Set other configuration options</a:t>
            </a:r>
            <a:endParaRPr/>
          </a:p>
          <a:p>
            <a:pPr marL="914400" marR="0" lvl="1" indent="-3556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/>
              <a:t> </a:t>
            </a:r>
            <a:r>
              <a:rPr lang="en">
                <a:solidFill>
                  <a:srgbClr val="783F04"/>
                </a:solidFill>
                <a:latin typeface="Consolas"/>
                <a:ea typeface="Consolas"/>
                <a:cs typeface="Consolas"/>
                <a:sym typeface="Consolas"/>
              </a:rPr>
              <a:t>$ git config --global color.ui true</a:t>
            </a:r>
            <a:endParaRPr>
              <a:solidFill>
                <a:srgbClr val="783F04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457200" marR="0" lvl="0" indent="-3683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/>
              <a:t>Get help</a:t>
            </a:r>
            <a:endParaRPr/>
          </a:p>
          <a:p>
            <a:pPr marL="914400" marR="0" lvl="1" indent="-3556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/>
              <a:t> </a:t>
            </a:r>
            <a:r>
              <a:rPr lang="en">
                <a:solidFill>
                  <a:srgbClr val="783F04"/>
                </a:solidFill>
                <a:latin typeface="Consolas"/>
                <a:ea typeface="Consolas"/>
                <a:cs typeface="Consolas"/>
                <a:sym typeface="Consolas"/>
              </a:rPr>
              <a:t>$ git help </a:t>
            </a:r>
            <a:r>
              <a:rPr lang="en" i="1">
                <a:solidFill>
                  <a:srgbClr val="783F04"/>
                </a:solidFill>
                <a:latin typeface="Consolas"/>
                <a:ea typeface="Consolas"/>
                <a:cs typeface="Consolas"/>
                <a:sym typeface="Consolas"/>
              </a:rPr>
              <a:t>verb</a:t>
            </a:r>
            <a:endParaRPr>
              <a:solidFill>
                <a:srgbClr val="783F04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06" name="Google Shape;106;p17"/>
          <p:cNvSpPr txBox="1">
            <a:spLocks noGrp="1"/>
          </p:cNvSpPr>
          <p:nvPr>
            <p:ph type="title"/>
          </p:nvPr>
        </p:nvSpPr>
        <p:spPr>
          <a:xfrm>
            <a:off x="457200" y="196650"/>
            <a:ext cx="8229600" cy="60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Gitting started</a:t>
            </a:r>
            <a:endParaRPr/>
          </a:p>
        </p:txBody>
      </p:sp>
      <p:sp>
        <p:nvSpPr>
          <p:cNvPr id="107" name="Google Shape;107;p17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"/>
                                        <p:tgtEl>
                                          <p:spTgt spid="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"/>
                                        <p:tgtEl>
                                          <p:spTgt spid="1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"/>
                                        <p:tgtEl>
                                          <p:spTgt spid="1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"/>
                                        <p:tgtEl>
                                          <p:spTgt spid="1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"/>
                                        <p:tgtEl>
                                          <p:spTgt spid="1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8"/>
          <p:cNvSpPr txBox="1">
            <a:spLocks noGrp="1"/>
          </p:cNvSpPr>
          <p:nvPr>
            <p:ph type="body" idx="1"/>
          </p:nvPr>
        </p:nvSpPr>
        <p:spPr>
          <a:xfrm>
            <a:off x="457200" y="2883125"/>
            <a:ext cx="8229600" cy="36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68300" algn="l" rtl="0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SzPts val="2200"/>
              <a:buChar char="●"/>
            </a:pPr>
            <a:r>
              <a:rPr lang="en">
                <a:solidFill>
                  <a:srgbClr val="783F04"/>
                </a:solidFill>
                <a:latin typeface="Consolas"/>
                <a:ea typeface="Consolas"/>
                <a:cs typeface="Consolas"/>
                <a:sym typeface="Consolas"/>
              </a:rPr>
              <a:t> $ git init</a:t>
            </a:r>
            <a:endParaRPr>
              <a:solidFill>
                <a:srgbClr val="783F04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457200" marR="0" lvl="0" indent="-3683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2B5E"/>
              </a:buClr>
              <a:buSzPts val="2200"/>
              <a:buChar char="●"/>
            </a:pPr>
            <a:r>
              <a:rPr lang="en">
                <a:solidFill>
                  <a:srgbClr val="002B5E"/>
                </a:solidFill>
              </a:rPr>
              <a:t>Creates a new (empty) repository in the current directory</a:t>
            </a:r>
            <a:endParaRPr>
              <a:solidFill>
                <a:srgbClr val="002B5E"/>
              </a:solidFill>
            </a:endParaRPr>
          </a:p>
        </p:txBody>
      </p:sp>
      <p:sp>
        <p:nvSpPr>
          <p:cNvPr id="113" name="Google Shape;113;p18"/>
          <p:cNvSpPr txBox="1">
            <a:spLocks noGrp="1"/>
          </p:cNvSpPr>
          <p:nvPr>
            <p:ph type="title"/>
          </p:nvPr>
        </p:nvSpPr>
        <p:spPr>
          <a:xfrm>
            <a:off x="457200" y="196650"/>
            <a:ext cx="8229600" cy="60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Creating a new repository</a:t>
            </a:r>
            <a:endParaRPr/>
          </a:p>
        </p:txBody>
      </p:sp>
      <p:sp>
        <p:nvSpPr>
          <p:cNvPr id="114" name="Google Shape;114;p18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9"/>
          <p:cNvSpPr txBox="1">
            <a:spLocks noGrp="1"/>
          </p:cNvSpPr>
          <p:nvPr>
            <p:ph type="body" idx="1"/>
          </p:nvPr>
        </p:nvSpPr>
        <p:spPr>
          <a:xfrm>
            <a:off x="457200" y="1650175"/>
            <a:ext cx="8229600" cy="491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rtl="0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SzPts val="2200"/>
              <a:buChar char="●"/>
            </a:pPr>
            <a:r>
              <a:rPr lang="en" dirty="0"/>
              <a:t>For this class, your instructor will create a repository for you, you will just need to copy it from GitHub to your computer using the following command:</a:t>
            </a:r>
            <a:endParaRPr dirty="0">
              <a:solidFill>
                <a:srgbClr val="783F04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457200" marR="0" lvl="0" indent="-3683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dirty="0">
                <a:solidFill>
                  <a:srgbClr val="783F04"/>
                </a:solidFill>
                <a:latin typeface="Consolas"/>
                <a:ea typeface="Consolas"/>
                <a:cs typeface="Consolas"/>
                <a:sym typeface="Consolas"/>
              </a:rPr>
              <a:t> $ git clone </a:t>
            </a:r>
            <a:r>
              <a:rPr lang="en" i="1" dirty="0">
                <a:solidFill>
                  <a:srgbClr val="783F04"/>
                </a:solidFill>
                <a:latin typeface="Consolas"/>
                <a:ea typeface="Consolas"/>
                <a:cs typeface="Consolas"/>
                <a:sym typeface="Consolas"/>
              </a:rPr>
              <a:t>repository</a:t>
            </a:r>
            <a:endParaRPr dirty="0">
              <a:solidFill>
                <a:srgbClr val="783F04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914400" marR="0" lvl="1" indent="-3556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2B5E"/>
              </a:buClr>
              <a:buSzPts val="2000"/>
              <a:buChar char="○"/>
            </a:pPr>
            <a:r>
              <a:rPr lang="en" dirty="0">
                <a:solidFill>
                  <a:srgbClr val="002B5E"/>
                </a:solidFill>
              </a:rPr>
              <a:t>Creates a </a:t>
            </a:r>
            <a:r>
              <a:rPr lang="en" dirty="0"/>
              <a:t>copy of</a:t>
            </a:r>
            <a:r>
              <a:rPr lang="en" dirty="0">
                <a:solidFill>
                  <a:srgbClr val="002B5E"/>
                </a:solidFill>
              </a:rPr>
              <a:t> </a:t>
            </a:r>
            <a:r>
              <a:rPr lang="en" i="1" dirty="0">
                <a:solidFill>
                  <a:srgbClr val="783F04"/>
                </a:solidFill>
                <a:latin typeface="Consolas"/>
                <a:ea typeface="Consolas"/>
                <a:cs typeface="Consolas"/>
                <a:sym typeface="Consolas"/>
              </a:rPr>
              <a:t>repository</a:t>
            </a:r>
            <a:r>
              <a:rPr lang="en" i="1" dirty="0">
                <a:solidFill>
                  <a:srgbClr val="002B5E"/>
                </a:solidFill>
              </a:rPr>
              <a:t> </a:t>
            </a:r>
            <a:r>
              <a:rPr lang="en" dirty="0">
                <a:solidFill>
                  <a:srgbClr val="002B5E"/>
                </a:solidFill>
              </a:rPr>
              <a:t>in the current directory</a:t>
            </a:r>
            <a:endParaRPr dirty="0">
              <a:solidFill>
                <a:srgbClr val="002B5E"/>
              </a:solidFill>
            </a:endParaRPr>
          </a:p>
        </p:txBody>
      </p:sp>
      <p:sp>
        <p:nvSpPr>
          <p:cNvPr id="120" name="Google Shape;120;p19"/>
          <p:cNvSpPr txBox="1">
            <a:spLocks noGrp="1"/>
          </p:cNvSpPr>
          <p:nvPr>
            <p:ph type="title"/>
          </p:nvPr>
        </p:nvSpPr>
        <p:spPr>
          <a:xfrm>
            <a:off x="457200" y="196650"/>
            <a:ext cx="8229600" cy="60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Copying a repository</a:t>
            </a:r>
            <a:endParaRPr/>
          </a:p>
        </p:txBody>
      </p:sp>
      <p:sp>
        <p:nvSpPr>
          <p:cNvPr id="121" name="Google Shape;121;p19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"/>
                                        <p:tgtEl>
                                          <p:spTgt spid="1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0"/>
          <p:cNvSpPr txBox="1">
            <a:spLocks noGrp="1"/>
          </p:cNvSpPr>
          <p:nvPr>
            <p:ph type="body" idx="1"/>
          </p:nvPr>
        </p:nvSpPr>
        <p:spPr>
          <a:xfrm>
            <a:off x="457200" y="2091225"/>
            <a:ext cx="8229600" cy="447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68300" algn="l" rtl="0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Clr>
                <a:srgbClr val="002B5E"/>
              </a:buClr>
              <a:buSzPts val="2200"/>
              <a:buChar char="●"/>
            </a:pPr>
            <a:r>
              <a:rPr lang="en">
                <a:solidFill>
                  <a:srgbClr val="002B5E"/>
                </a:solidFill>
              </a:rPr>
              <a:t>As you work, you will create new files and modify existing files, when you are satisfied with your changes, you can stage them for commit with:</a:t>
            </a:r>
            <a:endParaRPr>
              <a:solidFill>
                <a:srgbClr val="002B5E"/>
              </a:solidFill>
            </a:endParaRPr>
          </a:p>
          <a:p>
            <a:pPr marL="457200" marR="0" lvl="0" indent="-3683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>
                <a:solidFill>
                  <a:srgbClr val="783F04"/>
                </a:solidFill>
                <a:latin typeface="Consolas"/>
                <a:ea typeface="Consolas"/>
                <a:cs typeface="Consolas"/>
                <a:sym typeface="Consolas"/>
              </a:rPr>
              <a:t> $ git add </a:t>
            </a:r>
            <a:r>
              <a:rPr lang="en" i="1">
                <a:solidFill>
                  <a:srgbClr val="783F04"/>
                </a:solidFill>
                <a:latin typeface="Consolas"/>
                <a:ea typeface="Consolas"/>
                <a:cs typeface="Consolas"/>
                <a:sym typeface="Consolas"/>
              </a:rPr>
              <a:t>file_pattern</a:t>
            </a:r>
            <a:endParaRPr>
              <a:solidFill>
                <a:srgbClr val="783F04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27" name="Google Shape;127;p20"/>
          <p:cNvSpPr txBox="1">
            <a:spLocks noGrp="1"/>
          </p:cNvSpPr>
          <p:nvPr>
            <p:ph type="title"/>
          </p:nvPr>
        </p:nvSpPr>
        <p:spPr>
          <a:xfrm>
            <a:off x="457200" y="196650"/>
            <a:ext cx="8229600" cy="60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Staging files</a:t>
            </a:r>
            <a:endParaRPr/>
          </a:p>
        </p:txBody>
      </p:sp>
      <p:sp>
        <p:nvSpPr>
          <p:cNvPr id="128" name="Google Shape;128;p20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1"/>
          <p:cNvSpPr txBox="1">
            <a:spLocks noGrp="1"/>
          </p:cNvSpPr>
          <p:nvPr>
            <p:ph type="body" idx="1"/>
          </p:nvPr>
        </p:nvSpPr>
        <p:spPr>
          <a:xfrm>
            <a:off x="457200" y="2183500"/>
            <a:ext cx="8229600" cy="438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68300" algn="l" rtl="0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Clr>
                <a:srgbClr val="002B5E"/>
              </a:buClr>
              <a:buSzPts val="2200"/>
              <a:buChar char="●"/>
            </a:pPr>
            <a:r>
              <a:rPr lang="en" i="1">
                <a:solidFill>
                  <a:srgbClr val="002B5E"/>
                </a:solidFill>
              </a:rPr>
              <a:t>Commits </a:t>
            </a:r>
            <a:r>
              <a:rPr lang="en">
                <a:solidFill>
                  <a:srgbClr val="002B5E"/>
                </a:solidFill>
              </a:rPr>
              <a:t>create a new version in the repository</a:t>
            </a:r>
            <a:endParaRPr>
              <a:solidFill>
                <a:srgbClr val="002B5E"/>
              </a:solidFill>
            </a:endParaRPr>
          </a:p>
          <a:p>
            <a:pPr marL="457200" marR="0" lvl="0" indent="-3683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2B5E"/>
              </a:buClr>
              <a:buSzPts val="2200"/>
              <a:buChar char="●"/>
            </a:pPr>
            <a:r>
              <a:rPr lang="en">
                <a:solidFill>
                  <a:srgbClr val="002B5E"/>
                </a:solidFill>
              </a:rPr>
              <a:t>Include a commit message describing the new version</a:t>
            </a:r>
            <a:endParaRPr>
              <a:solidFill>
                <a:srgbClr val="002B5E"/>
              </a:solidFill>
            </a:endParaRPr>
          </a:p>
          <a:p>
            <a:pPr marL="457200" marR="0" lvl="0" indent="-3683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>
                <a:solidFill>
                  <a:srgbClr val="783F04"/>
                </a:solidFill>
                <a:latin typeface="Consolas"/>
                <a:ea typeface="Consolas"/>
                <a:cs typeface="Consolas"/>
                <a:sym typeface="Consolas"/>
              </a:rPr>
              <a:t> $ git commit -m </a:t>
            </a:r>
            <a:r>
              <a:rPr lang="en" i="1">
                <a:solidFill>
                  <a:srgbClr val="783F04"/>
                </a:solidFill>
                <a:latin typeface="Consolas"/>
                <a:ea typeface="Consolas"/>
                <a:cs typeface="Consolas"/>
                <a:sym typeface="Consolas"/>
              </a:rPr>
              <a:t>msg</a:t>
            </a:r>
            <a:endParaRPr>
              <a:solidFill>
                <a:srgbClr val="002B5E"/>
              </a:solidFill>
            </a:endParaRPr>
          </a:p>
        </p:txBody>
      </p:sp>
      <p:sp>
        <p:nvSpPr>
          <p:cNvPr id="134" name="Google Shape;134;p21"/>
          <p:cNvSpPr txBox="1">
            <a:spLocks noGrp="1"/>
          </p:cNvSpPr>
          <p:nvPr>
            <p:ph type="title"/>
          </p:nvPr>
        </p:nvSpPr>
        <p:spPr>
          <a:xfrm>
            <a:off x="457200" y="196650"/>
            <a:ext cx="8229600" cy="60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Committing changes</a:t>
            </a:r>
            <a:endParaRPr/>
          </a:p>
        </p:txBody>
      </p:sp>
      <p:sp>
        <p:nvSpPr>
          <p:cNvPr id="135" name="Google Shape;135;p21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"/>
                                        <p:tgtEl>
                                          <p:spTgt spid="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8BCEBD3-73BA-4FF4-B97F-1ACD32EE33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Senior</a:t>
            </a:r>
          </a:p>
          <a:p>
            <a:endParaRPr lang="en-US" dirty="0"/>
          </a:p>
          <a:p>
            <a:r>
              <a:rPr lang="en-US" dirty="0"/>
              <a:t>My goal is to make sure you get the most out of this course. I hate to see someone struggle, so feel free to contact me if you ever feel stuck!</a:t>
            </a:r>
          </a:p>
          <a:p>
            <a:endParaRPr lang="en-US" dirty="0"/>
          </a:p>
          <a:p>
            <a:r>
              <a:rPr lang="en-US" dirty="0"/>
              <a:t>UTA for 1501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53AD716-ED04-46E2-9B2E-D3286CB52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D6A3B0-DFED-477E-863C-A4513598057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3044544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2"/>
          <p:cNvSpPr txBox="1">
            <a:spLocks noGrp="1"/>
          </p:cNvSpPr>
          <p:nvPr>
            <p:ph type="body" idx="1"/>
          </p:nvPr>
        </p:nvSpPr>
        <p:spPr>
          <a:xfrm>
            <a:off x="457200" y="1922075"/>
            <a:ext cx="8229600" cy="4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68300" algn="l" rtl="0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SzPts val="2200"/>
              <a:buChar char="●"/>
            </a:pPr>
            <a:r>
              <a:rPr lang="en">
                <a:solidFill>
                  <a:srgbClr val="783F04"/>
                </a:solidFill>
                <a:latin typeface="Consolas"/>
                <a:ea typeface="Consolas"/>
                <a:cs typeface="Consolas"/>
                <a:sym typeface="Consolas"/>
              </a:rPr>
              <a:t> $ git status</a:t>
            </a:r>
            <a:endParaRPr>
              <a:solidFill>
                <a:srgbClr val="783F04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457200" marR="0" lvl="0" indent="-3683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2B5E"/>
              </a:buClr>
              <a:buSzPts val="2200"/>
              <a:buChar char="●"/>
            </a:pPr>
            <a:r>
              <a:rPr lang="en">
                <a:solidFill>
                  <a:srgbClr val="002B5E"/>
                </a:solidFill>
              </a:rPr>
              <a:t>Reports:</a:t>
            </a:r>
            <a:endParaRPr>
              <a:solidFill>
                <a:srgbClr val="002B5E"/>
              </a:solidFill>
            </a:endParaRPr>
          </a:p>
          <a:p>
            <a:pPr marL="914400" marR="0" lvl="1" indent="-3556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2B5E"/>
              </a:buClr>
              <a:buSzPts val="2000"/>
              <a:buChar char="○"/>
            </a:pPr>
            <a:r>
              <a:rPr lang="en">
                <a:solidFill>
                  <a:srgbClr val="002B5E"/>
                </a:solidFill>
              </a:rPr>
              <a:t>Files in the working directory that are not tracked</a:t>
            </a:r>
            <a:endParaRPr>
              <a:solidFill>
                <a:srgbClr val="002B5E"/>
              </a:solidFill>
            </a:endParaRPr>
          </a:p>
          <a:p>
            <a:pPr marL="914400" marR="0" lvl="1" indent="-3556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2B5E"/>
              </a:buClr>
              <a:buSzPts val="2000"/>
              <a:buChar char="○"/>
            </a:pPr>
            <a:r>
              <a:rPr lang="en">
                <a:solidFill>
                  <a:srgbClr val="002B5E"/>
                </a:solidFill>
              </a:rPr>
              <a:t>File modifications not yet staged for commit</a:t>
            </a:r>
            <a:endParaRPr>
              <a:solidFill>
                <a:srgbClr val="002B5E"/>
              </a:solidFill>
            </a:endParaRPr>
          </a:p>
          <a:p>
            <a:pPr marL="914400" marR="0" lvl="1" indent="-3556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2B5E"/>
              </a:buClr>
              <a:buSzPts val="2000"/>
              <a:buChar char="○"/>
            </a:pPr>
            <a:r>
              <a:rPr lang="en">
                <a:solidFill>
                  <a:srgbClr val="002B5E"/>
                </a:solidFill>
              </a:rPr>
              <a:t>File additions and modifications staged for commit</a:t>
            </a:r>
            <a:endParaRPr>
              <a:solidFill>
                <a:srgbClr val="002B5E"/>
              </a:solidFill>
            </a:endParaRPr>
          </a:p>
        </p:txBody>
      </p:sp>
      <p:sp>
        <p:nvSpPr>
          <p:cNvPr id="141" name="Google Shape;141;p22"/>
          <p:cNvSpPr txBox="1">
            <a:spLocks noGrp="1"/>
          </p:cNvSpPr>
          <p:nvPr>
            <p:ph type="title"/>
          </p:nvPr>
        </p:nvSpPr>
        <p:spPr>
          <a:xfrm>
            <a:off x="457200" y="196650"/>
            <a:ext cx="8229600" cy="60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Checking working directory status</a:t>
            </a:r>
            <a:endParaRPr/>
          </a:p>
        </p:txBody>
      </p:sp>
      <p:sp>
        <p:nvSpPr>
          <p:cNvPr id="142" name="Google Shape;142;p22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"/>
                                        <p:tgtEl>
                                          <p:spTgt spid="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"/>
                                        <p:tgtEl>
                                          <p:spTgt spid="1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"/>
                                        <p:tgtEl>
                                          <p:spTgt spid="1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3"/>
          <p:cNvSpPr txBox="1">
            <a:spLocks noGrp="1"/>
          </p:cNvSpPr>
          <p:nvPr>
            <p:ph type="body" idx="1"/>
          </p:nvPr>
        </p:nvSpPr>
        <p:spPr>
          <a:xfrm>
            <a:off x="457200" y="2675550"/>
            <a:ext cx="8229600" cy="389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68300" algn="l" rtl="0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SzPts val="2200"/>
              <a:buChar char="●"/>
            </a:pPr>
            <a:r>
              <a:rPr lang="en">
                <a:solidFill>
                  <a:srgbClr val="783F04"/>
                </a:solidFill>
                <a:latin typeface="Consolas"/>
                <a:ea typeface="Consolas"/>
                <a:cs typeface="Consolas"/>
                <a:sym typeface="Consolas"/>
              </a:rPr>
              <a:t> $ git log</a:t>
            </a:r>
            <a:endParaRPr>
              <a:solidFill>
                <a:srgbClr val="783F04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457200" marR="0" lvl="0" indent="-3683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2B5E"/>
              </a:buClr>
              <a:buSzPts val="2200"/>
              <a:buChar char="●"/>
            </a:pPr>
            <a:r>
              <a:rPr lang="en">
                <a:solidFill>
                  <a:srgbClr val="002B5E"/>
                </a:solidFill>
              </a:rPr>
              <a:t>Lists commits made to the current repository</a:t>
            </a:r>
            <a:endParaRPr>
              <a:solidFill>
                <a:srgbClr val="002B5E"/>
              </a:solidFill>
            </a:endParaRPr>
          </a:p>
        </p:txBody>
      </p:sp>
      <p:sp>
        <p:nvSpPr>
          <p:cNvPr id="148" name="Google Shape;148;p23"/>
          <p:cNvSpPr txBox="1">
            <a:spLocks noGrp="1"/>
          </p:cNvSpPr>
          <p:nvPr>
            <p:ph type="title"/>
          </p:nvPr>
        </p:nvSpPr>
        <p:spPr>
          <a:xfrm>
            <a:off x="457200" y="196650"/>
            <a:ext cx="8229600" cy="60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Overviewing commit history</a:t>
            </a:r>
            <a:endParaRPr/>
          </a:p>
        </p:txBody>
      </p:sp>
      <p:sp>
        <p:nvSpPr>
          <p:cNvPr id="149" name="Google Shape;149;p23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5"/>
          <p:cNvSpPr txBox="1">
            <a:spLocks noGrp="1"/>
          </p:cNvSpPr>
          <p:nvPr>
            <p:ph type="body" idx="1"/>
          </p:nvPr>
        </p:nvSpPr>
        <p:spPr>
          <a:xfrm>
            <a:off x="457200" y="1480875"/>
            <a:ext cx="8229600" cy="508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68300" algn="l" rtl="0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Clr>
                <a:srgbClr val="002B5E"/>
              </a:buClr>
              <a:buSzPts val="2200"/>
              <a:buChar char="●"/>
            </a:pPr>
            <a:r>
              <a:rPr lang="en" dirty="0">
                <a:solidFill>
                  <a:srgbClr val="002B5E"/>
                </a:solidFill>
              </a:rPr>
              <a:t>It may be handy to see exactly how files changed</a:t>
            </a:r>
            <a:endParaRPr dirty="0">
              <a:solidFill>
                <a:srgbClr val="002B5E"/>
              </a:solidFill>
            </a:endParaRPr>
          </a:p>
          <a:p>
            <a:pPr marL="457200" marR="0" lvl="0" indent="-3683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dirty="0">
                <a:solidFill>
                  <a:srgbClr val="783F04"/>
                </a:solidFill>
                <a:latin typeface="Consolas"/>
                <a:ea typeface="Consolas"/>
                <a:cs typeface="Consolas"/>
                <a:sym typeface="Consolas"/>
              </a:rPr>
              <a:t> $ git diff</a:t>
            </a:r>
            <a:endParaRPr dirty="0">
              <a:solidFill>
                <a:srgbClr val="783F04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914400" marR="0" lvl="1" indent="-3556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2B5E"/>
              </a:buClr>
              <a:buSzPts val="2000"/>
              <a:buChar char="○"/>
            </a:pPr>
            <a:r>
              <a:rPr lang="en" dirty="0">
                <a:solidFill>
                  <a:srgbClr val="002B5E"/>
                </a:solidFill>
              </a:rPr>
              <a:t>Shows modifications not yet staged for commit</a:t>
            </a:r>
            <a:endParaRPr dirty="0">
              <a:solidFill>
                <a:srgbClr val="002B5E"/>
              </a:solidFill>
            </a:endParaRPr>
          </a:p>
          <a:p>
            <a:pPr marL="457200" marR="0" lvl="0" indent="-3683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2B5E"/>
              </a:buClr>
              <a:buSzPts val="2200"/>
              <a:buChar char="●"/>
            </a:pPr>
            <a:r>
              <a:rPr lang="en" dirty="0">
                <a:solidFill>
                  <a:srgbClr val="002B5E"/>
                </a:solidFill>
              </a:rPr>
              <a:t> </a:t>
            </a:r>
            <a:r>
              <a:rPr lang="en" dirty="0">
                <a:solidFill>
                  <a:srgbClr val="783F04"/>
                </a:solidFill>
                <a:latin typeface="Consolas"/>
                <a:ea typeface="Consolas"/>
                <a:cs typeface="Consolas"/>
                <a:sym typeface="Consolas"/>
              </a:rPr>
              <a:t>$ git diff </a:t>
            </a:r>
            <a:r>
              <a:rPr lang="en" i="1" dirty="0">
                <a:solidFill>
                  <a:srgbClr val="783F04"/>
                </a:solidFill>
                <a:latin typeface="Consolas"/>
                <a:ea typeface="Consolas"/>
                <a:cs typeface="Consolas"/>
                <a:sym typeface="Consolas"/>
              </a:rPr>
              <a:t>commit_id</a:t>
            </a:r>
            <a:endParaRPr dirty="0">
              <a:solidFill>
                <a:srgbClr val="002B5E"/>
              </a:solidFill>
            </a:endParaRPr>
          </a:p>
          <a:p>
            <a:pPr marL="914400" marR="0" lvl="1" indent="-3556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2B5E"/>
              </a:buClr>
              <a:buSzPts val="2000"/>
              <a:buChar char="○"/>
            </a:pPr>
            <a:r>
              <a:rPr lang="en" dirty="0">
                <a:solidFill>
                  <a:srgbClr val="002B5E"/>
                </a:solidFill>
              </a:rPr>
              <a:t>Show changes since the commit specified </a:t>
            </a:r>
            <a:endParaRPr dirty="0">
              <a:solidFill>
                <a:srgbClr val="002B5E"/>
              </a:solidFill>
            </a:endParaRPr>
          </a:p>
          <a:p>
            <a:pPr marL="457200" marR="0" lvl="0" indent="-3683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2B5E"/>
              </a:buClr>
              <a:buSzPts val="2200"/>
              <a:buChar char="●"/>
            </a:pPr>
            <a:r>
              <a:rPr lang="en" dirty="0">
                <a:solidFill>
                  <a:srgbClr val="002B5E"/>
                </a:solidFill>
              </a:rPr>
              <a:t> </a:t>
            </a:r>
            <a:r>
              <a:rPr lang="en" dirty="0">
                <a:solidFill>
                  <a:srgbClr val="783F04"/>
                </a:solidFill>
                <a:latin typeface="Consolas"/>
                <a:ea typeface="Consolas"/>
                <a:cs typeface="Consolas"/>
                <a:sym typeface="Consolas"/>
              </a:rPr>
              <a:t>$ git diff </a:t>
            </a:r>
            <a:r>
              <a:rPr lang="en" i="1" dirty="0">
                <a:solidFill>
                  <a:srgbClr val="783F04"/>
                </a:solidFill>
                <a:latin typeface="Consolas"/>
                <a:ea typeface="Consolas"/>
                <a:cs typeface="Consolas"/>
                <a:sym typeface="Consolas"/>
              </a:rPr>
              <a:t>commit_id1</a:t>
            </a:r>
            <a:r>
              <a:rPr lang="en" dirty="0">
                <a:solidFill>
                  <a:srgbClr val="783F04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i="1" dirty="0">
                <a:solidFill>
                  <a:srgbClr val="783F04"/>
                </a:solidFill>
                <a:latin typeface="Consolas"/>
                <a:ea typeface="Consolas"/>
                <a:cs typeface="Consolas"/>
                <a:sym typeface="Consolas"/>
              </a:rPr>
              <a:t>commit_id2</a:t>
            </a:r>
            <a:endParaRPr dirty="0">
              <a:solidFill>
                <a:srgbClr val="002B5E"/>
              </a:solidFill>
            </a:endParaRPr>
          </a:p>
          <a:p>
            <a:pPr marL="914400" marR="0" lvl="1" indent="-3556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2B5E"/>
              </a:buClr>
              <a:buSzPts val="2000"/>
              <a:buChar char="○"/>
            </a:pPr>
            <a:r>
              <a:rPr lang="en" dirty="0">
                <a:solidFill>
                  <a:srgbClr val="002B5E"/>
                </a:solidFill>
              </a:rPr>
              <a:t>Show changes between two commits</a:t>
            </a:r>
            <a:endParaRPr dirty="0">
              <a:solidFill>
                <a:srgbClr val="002B5E"/>
              </a:solidFill>
            </a:endParaRPr>
          </a:p>
        </p:txBody>
      </p:sp>
      <p:sp>
        <p:nvSpPr>
          <p:cNvPr id="162" name="Google Shape;162;p25"/>
          <p:cNvSpPr txBox="1">
            <a:spLocks noGrp="1"/>
          </p:cNvSpPr>
          <p:nvPr>
            <p:ph type="title"/>
          </p:nvPr>
        </p:nvSpPr>
        <p:spPr>
          <a:xfrm>
            <a:off x="457200" y="196650"/>
            <a:ext cx="8229600" cy="60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Handy command - comparing versions</a:t>
            </a:r>
            <a:endParaRPr/>
          </a:p>
        </p:txBody>
      </p:sp>
      <p:sp>
        <p:nvSpPr>
          <p:cNvPr id="163" name="Google Shape;163;p25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1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"/>
                                        <p:tgtEl>
                                          <p:spTgt spid="1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"/>
                                        <p:tgtEl>
                                          <p:spTgt spid="1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"/>
                                        <p:tgtEl>
                                          <p:spTgt spid="1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"/>
                                        <p:tgtEl>
                                          <p:spTgt spid="1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"/>
                                        <p:tgtEl>
                                          <p:spTgt spid="1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5809927-CCA9-4116-92F7-0A23FDA217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961586"/>
            <a:ext cx="8229600" cy="5283300"/>
          </a:xfrm>
        </p:spPr>
        <p:txBody>
          <a:bodyPr/>
          <a:lstStyle/>
          <a:p>
            <a:pPr marL="88900" indent="0">
              <a:buNone/>
            </a:pPr>
            <a:r>
              <a:rPr lang="en-US" dirty="0"/>
              <a:t>Rather than having to modify and potentially mess up perfectly working code, we can create </a:t>
            </a:r>
            <a:r>
              <a:rPr lang="en-US" b="1" dirty="0"/>
              <a:t>branches</a:t>
            </a:r>
            <a:r>
              <a:rPr lang="en-US" dirty="0"/>
              <a:t> to work on a specific feature!</a:t>
            </a:r>
          </a:p>
          <a:p>
            <a:pPr marL="88900" indent="0">
              <a:buNone/>
            </a:pPr>
            <a:endParaRPr lang="en-US" dirty="0"/>
          </a:p>
          <a:p>
            <a:pPr marL="88900" indent="0">
              <a:buNone/>
            </a:pPr>
            <a:r>
              <a:rPr lang="en-US" dirty="0"/>
              <a:t>To create a branch from master, we can do the following:</a:t>
            </a:r>
          </a:p>
          <a:p>
            <a:r>
              <a:rPr lang="en-US" dirty="0">
                <a:solidFill>
                  <a:srgbClr val="783F04"/>
                </a:solidFill>
                <a:latin typeface="Consolas"/>
                <a:ea typeface="Consolas"/>
                <a:cs typeface="Consolas"/>
                <a:sym typeface="Consolas"/>
              </a:rPr>
              <a:t>$ git checkout –b [</a:t>
            </a:r>
            <a:r>
              <a:rPr lang="en-US" dirty="0" err="1">
                <a:solidFill>
                  <a:srgbClr val="783F04"/>
                </a:solidFill>
                <a:latin typeface="Consolas"/>
                <a:ea typeface="Consolas"/>
                <a:cs typeface="Consolas"/>
                <a:sym typeface="Consolas"/>
              </a:rPr>
              <a:t>branch_name</a:t>
            </a:r>
            <a:r>
              <a:rPr lang="en-US" dirty="0">
                <a:solidFill>
                  <a:srgbClr val="783F04"/>
                </a:solidFill>
                <a:latin typeface="Consolas"/>
                <a:ea typeface="Consolas"/>
                <a:cs typeface="Consolas"/>
                <a:sym typeface="Consolas"/>
              </a:rPr>
              <a:t>]</a:t>
            </a:r>
            <a:endParaRPr lang="en-US" dirty="0">
              <a:solidFill>
                <a:srgbClr val="002B5E"/>
              </a:solidFill>
            </a:endParaRPr>
          </a:p>
          <a:p>
            <a:pPr marL="88900" indent="0">
              <a:buNone/>
            </a:pPr>
            <a:r>
              <a:rPr lang="en-US" dirty="0"/>
              <a:t>Then, we can proceed as normal and push, commit, and all changes will be push to the branch…</a:t>
            </a:r>
          </a:p>
          <a:p>
            <a:pPr marL="88900" indent="0">
              <a:buNone/>
            </a:pPr>
            <a:endParaRPr lang="en-US" dirty="0"/>
          </a:p>
          <a:p>
            <a:pPr marL="88900" indent="0">
              <a:buNone/>
            </a:pPr>
            <a:r>
              <a:rPr lang="en-US" dirty="0"/>
              <a:t>Once we are done with our changes, we can then </a:t>
            </a:r>
            <a:r>
              <a:rPr lang="en-US" b="1" dirty="0"/>
              <a:t>merge</a:t>
            </a:r>
            <a:r>
              <a:rPr lang="en-US" dirty="0"/>
              <a:t>:</a:t>
            </a:r>
          </a:p>
          <a:p>
            <a:r>
              <a:rPr lang="en-US" dirty="0">
                <a:solidFill>
                  <a:srgbClr val="783F04"/>
                </a:solidFill>
                <a:latin typeface="Consolas"/>
                <a:ea typeface="Consolas"/>
                <a:cs typeface="Consolas"/>
                <a:sym typeface="Consolas"/>
              </a:rPr>
              <a:t>$ git merge [</a:t>
            </a:r>
            <a:r>
              <a:rPr lang="en-US" dirty="0" err="1">
                <a:solidFill>
                  <a:srgbClr val="783F04"/>
                </a:solidFill>
                <a:latin typeface="Consolas"/>
                <a:ea typeface="Consolas"/>
                <a:cs typeface="Consolas"/>
                <a:sym typeface="Consolas"/>
              </a:rPr>
              <a:t>branch_name</a:t>
            </a:r>
            <a:r>
              <a:rPr lang="en-US" dirty="0">
                <a:solidFill>
                  <a:srgbClr val="783F04"/>
                </a:solidFill>
                <a:latin typeface="Consolas"/>
                <a:ea typeface="Consolas"/>
                <a:cs typeface="Consolas"/>
                <a:sym typeface="Consolas"/>
              </a:rPr>
              <a:t>]</a:t>
            </a:r>
          </a:p>
          <a:p>
            <a:pPr marL="88900" indent="0">
              <a:buNone/>
            </a:pPr>
            <a:endParaRPr lang="en-US" dirty="0">
              <a:solidFill>
                <a:srgbClr val="002B5E"/>
              </a:solidFill>
            </a:endParaRPr>
          </a:p>
          <a:p>
            <a:pPr marL="88900" indent="0">
              <a:buNone/>
            </a:pPr>
            <a:r>
              <a:rPr lang="en-US" dirty="0"/>
              <a:t>To switch back, we can do the following:</a:t>
            </a:r>
          </a:p>
          <a:p>
            <a:r>
              <a:rPr lang="en-US" dirty="0">
                <a:solidFill>
                  <a:srgbClr val="783F04"/>
                </a:solidFill>
                <a:latin typeface="Consolas"/>
                <a:ea typeface="Consolas"/>
                <a:cs typeface="Consolas"/>
                <a:sym typeface="Consolas"/>
              </a:rPr>
              <a:t>$ git checkout master</a:t>
            </a:r>
          </a:p>
          <a:p>
            <a:pPr marL="88900" indent="0">
              <a:buNone/>
            </a:pPr>
            <a:endParaRPr lang="en-US" dirty="0"/>
          </a:p>
          <a:p>
            <a:pPr marL="88900" indent="0">
              <a:buNone/>
            </a:pPr>
            <a:endParaRPr lang="en-US" dirty="0"/>
          </a:p>
          <a:p>
            <a:pPr marL="8890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F71C364-1894-405D-8CA9-B0CA0D649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Git Branching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ABF8A4-A78A-4BAD-95EC-1CD676368CC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2344523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FC1104A-117F-4C72-A5D6-28E0DFFF5B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8900" indent="0">
              <a:buNone/>
            </a:pPr>
            <a:r>
              <a:rPr lang="en-US" dirty="0"/>
              <a:t>You’ll begin to realize that every time you push code, you’ll be prompted to enter in your password…</a:t>
            </a:r>
          </a:p>
          <a:p>
            <a:r>
              <a:rPr lang="en-US" dirty="0"/>
              <a:t>Wouldn’t it be convenient to store your credentials somewhere??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72665A9-BC3E-4DDB-A510-525F940C5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Making Your Life Easier – Personal Access Tokens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5D8320-B1D3-4E14-9937-9094CF1567B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24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1092564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C78F104-BBF9-48A9-A14A-051B6076DA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8900" indent="0">
              <a:buNone/>
            </a:pPr>
            <a:r>
              <a:rPr lang="en-US" dirty="0"/>
              <a:t>First, click on Settings on GitHub:</a:t>
            </a:r>
          </a:p>
          <a:p>
            <a:pPr marL="88900" indent="0">
              <a:buNone/>
            </a:pPr>
            <a:endParaRPr lang="en-US" dirty="0"/>
          </a:p>
          <a:p>
            <a:pPr marL="88900" indent="0">
              <a:buNone/>
            </a:pPr>
            <a:endParaRPr lang="en-US" dirty="0"/>
          </a:p>
          <a:p>
            <a:pPr marL="88900" indent="0">
              <a:buNone/>
            </a:pPr>
            <a:endParaRPr lang="en-US" dirty="0"/>
          </a:p>
          <a:p>
            <a:pPr marL="88900" indent="0">
              <a:buNone/>
            </a:pPr>
            <a:endParaRPr lang="en-US" dirty="0"/>
          </a:p>
          <a:p>
            <a:pPr marL="88900" indent="0">
              <a:buNone/>
            </a:pPr>
            <a:endParaRPr lang="en-US" dirty="0"/>
          </a:p>
          <a:p>
            <a:pPr marL="88900" indent="0">
              <a:buNone/>
            </a:pPr>
            <a:endParaRPr lang="en-US" dirty="0"/>
          </a:p>
          <a:p>
            <a:pPr marL="88900" indent="0">
              <a:buNone/>
            </a:pPr>
            <a:endParaRPr lang="en-US" dirty="0"/>
          </a:p>
          <a:p>
            <a:pPr marL="88900" indent="0">
              <a:buNone/>
            </a:pPr>
            <a:endParaRPr lang="en-US" dirty="0"/>
          </a:p>
          <a:p>
            <a:pPr marL="88900" indent="0">
              <a:buNone/>
            </a:pPr>
            <a:r>
              <a:rPr lang="en-US" dirty="0"/>
              <a:t>Then, go to Developer Settings </a:t>
            </a:r>
            <a:r>
              <a:rPr lang="en-US" dirty="0">
                <a:sym typeface="Wingdings" panose="05000000000000000000" pitchFamily="2" charset="2"/>
              </a:rPr>
              <a:t> Personal access tokens</a:t>
            </a:r>
          </a:p>
          <a:p>
            <a:r>
              <a:rPr lang="en-US" dirty="0">
                <a:sym typeface="Wingdings" panose="05000000000000000000" pitchFamily="2" charset="2"/>
              </a:rPr>
              <a:t>Click on </a:t>
            </a:r>
            <a:r>
              <a:rPr lang="en-US" b="1" dirty="0">
                <a:sym typeface="Wingdings" panose="05000000000000000000" pitchFamily="2" charset="2"/>
              </a:rPr>
              <a:t>Generate new token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0446F04-4E4D-49D0-83B0-594FF82B5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Generating a PAT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705AD2-7821-4957-BE3A-9B4A4C4B683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25</a:t>
            </a:fld>
            <a:endParaRPr lang="en"/>
          </a:p>
        </p:txBody>
      </p:sp>
      <p:pic>
        <p:nvPicPr>
          <p:cNvPr id="2052" name="Picture 4" descr="Settings icon in the user bar">
            <a:extLst>
              <a:ext uri="{FF2B5EF4-FFF2-40B4-BE49-F238E27FC236}">
                <a16:creationId xmlns:a16="http://schemas.microsoft.com/office/drawing/2014/main" id="{E3EE86AE-7062-4C06-B642-CD6B003A3B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884" y="1085328"/>
            <a:ext cx="1642223" cy="3675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33102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EB5B347-3E28-45F3-88A9-1F8407D9E0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8900" indent="0">
              <a:buNone/>
            </a:pPr>
            <a:r>
              <a:rPr lang="en-US" dirty="0"/>
              <a:t>First, install GitHub CLI: </a:t>
            </a:r>
          </a:p>
          <a:p>
            <a:r>
              <a:rPr lang="en-US" dirty="0"/>
              <a:t>docs.github.com/</a:t>
            </a:r>
            <a:r>
              <a:rPr lang="en-US" dirty="0" err="1"/>
              <a:t>en</a:t>
            </a:r>
            <a:r>
              <a:rPr lang="en-US" dirty="0"/>
              <a:t>/</a:t>
            </a:r>
            <a:r>
              <a:rPr lang="en-US" dirty="0" err="1"/>
              <a:t>github</a:t>
            </a:r>
            <a:r>
              <a:rPr lang="en-US" dirty="0"/>
              <a:t>/getting-started-with-</a:t>
            </a:r>
            <a:r>
              <a:rPr lang="en-US" dirty="0" err="1"/>
              <a:t>github</a:t>
            </a:r>
            <a:r>
              <a:rPr lang="en-US" dirty="0"/>
              <a:t>/caching-your-</a:t>
            </a:r>
            <a:r>
              <a:rPr lang="en-US" dirty="0" err="1"/>
              <a:t>github</a:t>
            </a:r>
            <a:r>
              <a:rPr lang="en-US" dirty="0"/>
              <a:t>-credentials-in-git </a:t>
            </a:r>
          </a:p>
          <a:p>
            <a:pPr marL="88900" indent="0">
              <a:buNone/>
            </a:pPr>
            <a:r>
              <a:rPr lang="en-US" dirty="0"/>
              <a:t>Then, enter: </a:t>
            </a:r>
          </a:p>
          <a:p>
            <a:r>
              <a:rPr lang="en-US" dirty="0" err="1"/>
              <a:t>gh</a:t>
            </a:r>
            <a:r>
              <a:rPr lang="en-US" dirty="0"/>
              <a:t> auth login</a:t>
            </a:r>
          </a:p>
          <a:p>
            <a:r>
              <a:rPr lang="en-US" dirty="0"/>
              <a:t>When prompted to select your preferred protocol, select HTTPS</a:t>
            </a:r>
          </a:p>
          <a:p>
            <a:r>
              <a:rPr lang="en-US" dirty="0"/>
              <a:t>When asked if you would like to authenticate to Git with your </a:t>
            </a:r>
            <a:r>
              <a:rPr lang="en-US" dirty="0" err="1"/>
              <a:t>Github</a:t>
            </a:r>
            <a:r>
              <a:rPr lang="en-US" dirty="0"/>
              <a:t> credentials, enter Y</a:t>
            </a:r>
          </a:p>
          <a:p>
            <a:endParaRPr lang="en-US" dirty="0"/>
          </a:p>
          <a:p>
            <a:pPr marL="88900" indent="0">
              <a:buNone/>
            </a:pPr>
            <a:r>
              <a:rPr lang="en-US" dirty="0"/>
              <a:t>Instead of entering in your password, use the generated PAT.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8417851-3289-4759-A456-5493B19FE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Caching GitHub Credentials in Git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D66A16-E7C0-40A9-9ABB-C5D51C3B533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26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6879854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4"/>
          <p:cNvSpPr txBox="1">
            <a:spLocks noGrp="1"/>
          </p:cNvSpPr>
          <p:nvPr>
            <p:ph type="body" idx="1"/>
          </p:nvPr>
        </p:nvSpPr>
        <p:spPr>
          <a:xfrm>
            <a:off x="457200" y="1171100"/>
            <a:ext cx="8229600" cy="5397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 dirty="0">
              <a:solidFill>
                <a:srgbClr val="783F04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600" dirty="0">
              <a:solidFill>
                <a:srgbClr val="783F04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55" name="Google Shape;155;p24"/>
          <p:cNvSpPr txBox="1">
            <a:spLocks noGrp="1"/>
          </p:cNvSpPr>
          <p:nvPr>
            <p:ph type="title"/>
          </p:nvPr>
        </p:nvSpPr>
        <p:spPr>
          <a:xfrm>
            <a:off x="457200" y="196650"/>
            <a:ext cx="8560676" cy="60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Git example (cloning  and branching via GitHub)</a:t>
            </a:r>
            <a:endParaRPr dirty="0"/>
          </a:p>
        </p:txBody>
      </p:sp>
      <p:sp>
        <p:nvSpPr>
          <p:cNvPr id="156" name="Google Shape;156;p24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27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ctrTitle"/>
          </p:nvPr>
        </p:nvSpPr>
        <p:spPr>
          <a:xfrm>
            <a:off x="374700" y="839625"/>
            <a:ext cx="5955900" cy="186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Codespaces</a:t>
            </a:r>
            <a:endParaRPr sz="3600" dirty="0"/>
          </a:p>
        </p:txBody>
      </p:sp>
    </p:spTree>
    <p:extLst>
      <p:ext uri="{BB962C8B-B14F-4D97-AF65-F5344CB8AC3E}">
        <p14:creationId xmlns:p14="http://schemas.microsoft.com/office/powerpoint/2010/main" val="25459827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B7D5D71-6AA2-4DCF-B38F-FFD4B5DA70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8900" indent="0">
              <a:buNone/>
            </a:pPr>
            <a:r>
              <a:rPr lang="en-US" dirty="0"/>
              <a:t>A service that provides developers with on-demand access to a secure development environment running a given codebase (Git repository) on a remote server. </a:t>
            </a:r>
          </a:p>
          <a:p>
            <a:r>
              <a:rPr lang="en-US" dirty="0"/>
              <a:t>TLDR; it allows us to edit the files in our Git repository without having to clone it…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73C3743-1B76-4BE9-ABED-54467A755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GitHub </a:t>
            </a:r>
            <a:r>
              <a:rPr lang="en-US" dirty="0" err="1"/>
              <a:t>Codespaces</a:t>
            </a:r>
            <a:r>
              <a:rPr lang="en-US" dirty="0"/>
              <a:t>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AFB717-5D5C-4FEF-821F-8A6B448BEB6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29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51607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8501FAE-DF36-43C6-A586-903081BC79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will be frequently posting slides on my website!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https://glu99331.github.io/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Office Hours:</a:t>
            </a:r>
          </a:p>
          <a:p>
            <a:pPr marL="88900" indent="0">
              <a:buNone/>
            </a:pPr>
            <a:r>
              <a:rPr lang="en-US" dirty="0"/>
              <a:t>MW: 2-4PM</a:t>
            </a:r>
          </a:p>
          <a:p>
            <a:pPr marL="88900" indent="0">
              <a:buNone/>
            </a:pPr>
            <a:r>
              <a:rPr lang="en-US" dirty="0"/>
              <a:t>Friday: 4-6PM</a:t>
            </a:r>
          </a:p>
          <a:p>
            <a:pPr marL="88900" indent="0">
              <a:buNone/>
            </a:pPr>
            <a:endParaRPr lang="en-US" dirty="0"/>
          </a:p>
          <a:p>
            <a:r>
              <a:rPr lang="en-US" dirty="0"/>
              <a:t>I am also a Peer Tutor, you can find the hours on my website!</a:t>
            </a:r>
          </a:p>
          <a:p>
            <a:endParaRPr lang="en-US" b="0" i="0" u="none" strike="noStrike" dirty="0">
              <a:solidFill>
                <a:srgbClr val="007BFF"/>
              </a:solidFill>
              <a:effectLst/>
            </a:endParaRPr>
          </a:p>
          <a:p>
            <a:r>
              <a:rPr lang="en-US" b="0" i="0" u="none" strike="noStrike" dirty="0">
                <a:solidFill>
                  <a:srgbClr val="002060"/>
                </a:solidFill>
                <a:effectLst/>
              </a:rPr>
              <a:t>I will be posting recitation videos in the following folder</a:t>
            </a:r>
          </a:p>
          <a:p>
            <a:pPr marL="88900" indent="0">
              <a:buNone/>
            </a:pPr>
            <a:r>
              <a:rPr lang="en-US" b="0" i="0" u="none" strike="noStrike" dirty="0">
                <a:solidFill>
                  <a:srgbClr val="002060"/>
                </a:solidFill>
                <a:effectLst/>
                <a:hlinkClick r:id="rId3"/>
              </a:rPr>
              <a:t>https://pitt.hosted.panopto.com/Panopto/Pages/Sessions/List.aspx?folderID=df7af085-c8d1-421a-9d9a-ae18004df81f</a:t>
            </a:r>
            <a:r>
              <a:rPr lang="en-US" dirty="0">
                <a:solidFill>
                  <a:srgbClr val="002060"/>
                </a:solidFill>
              </a:rPr>
              <a:t> </a:t>
            </a:r>
            <a:endParaRPr lang="en-US" b="0" i="0" u="none" strike="noStrike" dirty="0">
              <a:solidFill>
                <a:srgbClr val="002060"/>
              </a:solidFill>
              <a:effectLst/>
            </a:endParaRPr>
          </a:p>
          <a:p>
            <a:pPr marL="8890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F3BB272-F479-4BD7-B5BE-F8E93C151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Logistics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100EAC-64F2-4B66-9F72-B0ECD44B066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482901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F10EA22-07BA-4A81-9353-E9878310DA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8900" indent="0">
              <a:buNone/>
            </a:pPr>
            <a:r>
              <a:rPr lang="en-US" dirty="0"/>
              <a:t>1. A shallow clone of the repository is created. (So, the repo is cloned with only the latest commits)</a:t>
            </a:r>
          </a:p>
          <a:p>
            <a:r>
              <a:rPr lang="en-US" dirty="0"/>
              <a:t>Done to speed up build time</a:t>
            </a:r>
          </a:p>
          <a:p>
            <a:pPr marL="88900" indent="0">
              <a:buNone/>
            </a:pPr>
            <a:r>
              <a:rPr lang="en-US" dirty="0"/>
              <a:t>2. A dedicated VM is allocated to your project on a remote server with all the necessary storage and computing resources.</a:t>
            </a:r>
          </a:p>
          <a:p>
            <a:pPr marL="88900" indent="0">
              <a:buNone/>
            </a:pPr>
            <a:r>
              <a:rPr lang="en-US" dirty="0"/>
              <a:t>3. A docker container running your project files is then created and run on the VM.</a:t>
            </a:r>
          </a:p>
          <a:p>
            <a:pPr marL="88900" indent="0">
              <a:buNone/>
            </a:pPr>
            <a:r>
              <a:rPr lang="en-US" dirty="0"/>
              <a:t>4. Then we’re all set to go! (</a:t>
            </a:r>
            <a:r>
              <a:rPr lang="en-US" dirty="0" err="1"/>
              <a:t>Codespace</a:t>
            </a:r>
            <a:r>
              <a:rPr lang="en-US" dirty="0"/>
              <a:t> setup and appropriate commands run based on con figuration and made available via browser)</a:t>
            </a:r>
          </a:p>
          <a:p>
            <a:pPr marL="8890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B6418B7-0139-45BC-BD09-5259BCE2E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going on behind the scenes?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9B6B5D-B1E7-453A-8031-EC9F56C5A3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30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63111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5"/>
          <p:cNvSpPr txBox="1">
            <a:spLocks noGrp="1"/>
          </p:cNvSpPr>
          <p:nvPr>
            <p:ph type="title"/>
          </p:nvPr>
        </p:nvSpPr>
        <p:spPr>
          <a:xfrm>
            <a:off x="457200" y="196650"/>
            <a:ext cx="8229600" cy="60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git in the Codespace</a:t>
            </a:r>
            <a:endParaRPr/>
          </a:p>
        </p:txBody>
      </p:sp>
      <p:sp>
        <p:nvSpPr>
          <p:cNvPr id="258" name="Google Shape;258;p35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31</a:t>
            </a:fld>
            <a:endParaRPr/>
          </a:p>
        </p:txBody>
      </p:sp>
      <p:pic>
        <p:nvPicPr>
          <p:cNvPr id="259" name="Google Shape;259;p35"/>
          <p:cNvPicPr preferRelativeResize="0"/>
          <p:nvPr/>
        </p:nvPicPr>
        <p:blipFill rotWithShape="1">
          <a:blip r:embed="rId3">
            <a:alphaModFix/>
          </a:blip>
          <a:srcRect t="99" b="99"/>
          <a:stretch/>
        </p:blipFill>
        <p:spPr>
          <a:xfrm>
            <a:off x="2078550" y="1103800"/>
            <a:ext cx="4986900" cy="5571652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6"/>
          <p:cNvSpPr txBox="1">
            <a:spLocks noGrp="1"/>
          </p:cNvSpPr>
          <p:nvPr>
            <p:ph type="title"/>
          </p:nvPr>
        </p:nvSpPr>
        <p:spPr>
          <a:xfrm>
            <a:off x="457200" y="196650"/>
            <a:ext cx="8229600" cy="60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git in the Codespace</a:t>
            </a:r>
            <a:endParaRPr/>
          </a:p>
        </p:txBody>
      </p:sp>
      <p:sp>
        <p:nvSpPr>
          <p:cNvPr id="265" name="Google Shape;265;p36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32</a:t>
            </a:fld>
            <a:endParaRPr/>
          </a:p>
        </p:txBody>
      </p:sp>
      <p:pic>
        <p:nvPicPr>
          <p:cNvPr id="266" name="Google Shape;266;p36"/>
          <p:cNvPicPr preferRelativeResize="0"/>
          <p:nvPr/>
        </p:nvPicPr>
        <p:blipFill rotWithShape="1">
          <a:blip r:embed="rId3">
            <a:alphaModFix/>
          </a:blip>
          <a:srcRect t="19" b="9"/>
          <a:stretch/>
        </p:blipFill>
        <p:spPr>
          <a:xfrm>
            <a:off x="2078550" y="1103800"/>
            <a:ext cx="4986898" cy="5571652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7"/>
          <p:cNvSpPr txBox="1">
            <a:spLocks noGrp="1"/>
          </p:cNvSpPr>
          <p:nvPr>
            <p:ph type="title"/>
          </p:nvPr>
        </p:nvSpPr>
        <p:spPr>
          <a:xfrm>
            <a:off x="457200" y="196650"/>
            <a:ext cx="8229600" cy="60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Viewing test errors</a:t>
            </a:r>
            <a:endParaRPr/>
          </a:p>
        </p:txBody>
      </p:sp>
      <p:sp>
        <p:nvSpPr>
          <p:cNvPr id="272" name="Google Shape;272;p37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33</a:t>
            </a:fld>
            <a:endParaRPr/>
          </a:p>
        </p:txBody>
      </p:sp>
      <p:pic>
        <p:nvPicPr>
          <p:cNvPr id="273" name="Google Shape;273;p37"/>
          <p:cNvPicPr preferRelativeResize="0"/>
          <p:nvPr/>
        </p:nvPicPr>
        <p:blipFill rotWithShape="1">
          <a:blip r:embed="rId3">
            <a:alphaModFix/>
          </a:blip>
          <a:srcRect l="19" r="9"/>
          <a:stretch/>
        </p:blipFill>
        <p:spPr>
          <a:xfrm>
            <a:off x="2078550" y="1103800"/>
            <a:ext cx="4986898" cy="5571652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cxnSp>
        <p:nvCxnSpPr>
          <p:cNvPr id="274" name="Google Shape;274;p37"/>
          <p:cNvCxnSpPr/>
          <p:nvPr/>
        </p:nvCxnSpPr>
        <p:spPr>
          <a:xfrm rot="10800000" flipH="1">
            <a:off x="256275" y="2297950"/>
            <a:ext cx="2132400" cy="78600"/>
          </a:xfrm>
          <a:prstGeom prst="straightConnector1">
            <a:avLst/>
          </a:prstGeom>
          <a:noFill/>
          <a:ln w="76200" cap="flat" cmpd="sng">
            <a:solidFill>
              <a:srgbClr val="98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8"/>
          <p:cNvSpPr txBox="1">
            <a:spLocks noGrp="1"/>
          </p:cNvSpPr>
          <p:nvPr>
            <p:ph type="body" idx="1"/>
          </p:nvPr>
        </p:nvSpPr>
        <p:spPr>
          <a:xfrm>
            <a:off x="457200" y="1285025"/>
            <a:ext cx="8229600" cy="528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Clr>
                <a:srgbClr val="002B5E"/>
              </a:buClr>
              <a:buSzPts val="2200"/>
              <a:buChar char="●"/>
            </a:pPr>
            <a:r>
              <a:rPr lang="en" dirty="0"/>
              <a:t>Go to repository on github.com</a:t>
            </a:r>
            <a:endParaRPr dirty="0"/>
          </a:p>
          <a:p>
            <a:pPr marL="457200" lvl="0" indent="-3683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dirty="0"/>
              <a:t>Open a new codespace</a:t>
            </a:r>
            <a:endParaRPr dirty="0"/>
          </a:p>
          <a:p>
            <a:pPr marL="457200" lvl="0" indent="-3683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dirty="0"/>
              <a:t>Edit files and test</a:t>
            </a:r>
            <a:endParaRPr dirty="0"/>
          </a:p>
          <a:p>
            <a:pPr marL="457200" lvl="0" indent="-3683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dirty="0"/>
              <a:t> </a:t>
            </a:r>
            <a:r>
              <a:rPr lang="en" dirty="0">
                <a:solidFill>
                  <a:srgbClr val="783F04"/>
                </a:solidFill>
                <a:latin typeface="Consolas"/>
                <a:ea typeface="Consolas"/>
                <a:cs typeface="Consolas"/>
                <a:sym typeface="Consolas"/>
              </a:rPr>
              <a:t>git add</a:t>
            </a:r>
            <a:r>
              <a:rPr lang="en" dirty="0"/>
              <a:t> all changes</a:t>
            </a:r>
            <a:endParaRPr dirty="0"/>
          </a:p>
          <a:p>
            <a:pPr marL="457200" lvl="0" indent="-3683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dirty="0"/>
              <a:t> </a:t>
            </a:r>
            <a:r>
              <a:rPr lang="en" dirty="0">
                <a:solidFill>
                  <a:srgbClr val="783F04"/>
                </a:solidFill>
                <a:latin typeface="Consolas"/>
                <a:ea typeface="Consolas"/>
                <a:cs typeface="Consolas"/>
                <a:sym typeface="Consolas"/>
              </a:rPr>
              <a:t>git commit</a:t>
            </a:r>
            <a:endParaRPr dirty="0">
              <a:solidFill>
                <a:srgbClr val="783F04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457200" lvl="0" indent="-3683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dirty="0"/>
              <a:t> </a:t>
            </a:r>
            <a:r>
              <a:rPr lang="en" dirty="0">
                <a:solidFill>
                  <a:srgbClr val="783F04"/>
                </a:solidFill>
                <a:latin typeface="Consolas"/>
                <a:ea typeface="Consolas"/>
                <a:cs typeface="Consolas"/>
                <a:sym typeface="Consolas"/>
              </a:rPr>
              <a:t>git push</a:t>
            </a:r>
            <a:endParaRPr dirty="0">
              <a:solidFill>
                <a:srgbClr val="783F04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457200" lvl="0" indent="-3683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dirty="0"/>
              <a:t>Go to GradeScope for final submission</a:t>
            </a:r>
            <a:endParaRPr dirty="0"/>
          </a:p>
          <a:p>
            <a:pPr marL="914400" lvl="1" indent="-3556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dirty="0"/>
              <a:t>Can submit on GradeScope multiple times</a:t>
            </a:r>
            <a:endParaRPr dirty="0"/>
          </a:p>
        </p:txBody>
      </p:sp>
      <p:sp>
        <p:nvSpPr>
          <p:cNvPr id="280" name="Google Shape;280;p38"/>
          <p:cNvSpPr txBox="1">
            <a:spLocks noGrp="1"/>
          </p:cNvSpPr>
          <p:nvPr>
            <p:ph type="title"/>
          </p:nvPr>
        </p:nvSpPr>
        <p:spPr>
          <a:xfrm>
            <a:off x="457200" y="196650"/>
            <a:ext cx="8229600" cy="60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workflow</a:t>
            </a:r>
            <a:endParaRPr/>
          </a:p>
        </p:txBody>
      </p:sp>
      <p:sp>
        <p:nvSpPr>
          <p:cNvPr id="281" name="Google Shape;281;p38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34</a:t>
            </a:fld>
            <a:endParaRPr/>
          </a:p>
        </p:txBody>
      </p:sp>
      <p:grpSp>
        <p:nvGrpSpPr>
          <p:cNvPr id="282" name="Google Shape;282;p38"/>
          <p:cNvGrpSpPr/>
          <p:nvPr/>
        </p:nvGrpSpPr>
        <p:grpSpPr>
          <a:xfrm>
            <a:off x="3848200" y="3483400"/>
            <a:ext cx="3733625" cy="1731000"/>
            <a:chOff x="3848200" y="3483400"/>
            <a:chExt cx="3733625" cy="1731000"/>
          </a:xfrm>
        </p:grpSpPr>
        <p:sp>
          <p:nvSpPr>
            <p:cNvPr id="283" name="Google Shape;283;p38"/>
            <p:cNvSpPr/>
            <p:nvPr/>
          </p:nvSpPr>
          <p:spPr>
            <a:xfrm>
              <a:off x="3848200" y="3534550"/>
              <a:ext cx="277500" cy="1628700"/>
            </a:xfrm>
            <a:prstGeom prst="rightBrace">
              <a:avLst>
                <a:gd name="adj1" fmla="val 50000"/>
                <a:gd name="adj2" fmla="val 50000"/>
              </a:avLst>
            </a:prstGeom>
            <a:noFill/>
            <a:ln w="28575" cap="flat" cmpd="sng">
              <a:solidFill>
                <a:srgbClr val="98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38"/>
            <p:cNvSpPr/>
            <p:nvPr/>
          </p:nvSpPr>
          <p:spPr>
            <a:xfrm>
              <a:off x="4155825" y="3483400"/>
              <a:ext cx="3426000" cy="173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rgbClr val="980000"/>
                  </a:solidFill>
                  <a:latin typeface="Droid Sans"/>
                  <a:ea typeface="Droid Sans"/>
                  <a:cs typeface="Droid Sans"/>
                  <a:sym typeface="Droid Sans"/>
                </a:rPr>
                <a:t>You don't need to wait until the project is done to commit and push. In fact, do this often!</a:t>
              </a:r>
              <a:endParaRPr sz="2000">
                <a:solidFill>
                  <a:srgbClr val="980000"/>
                </a:solidFill>
                <a:latin typeface="Droid Sans"/>
                <a:ea typeface="Droid Sans"/>
                <a:cs typeface="Droid Sans"/>
                <a:sym typeface="Droid San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2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"/>
                                        <p:tgtEl>
                                          <p:spTgt spid="2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"/>
                                        <p:tgtEl>
                                          <p:spTgt spid="2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"/>
                                        <p:tgtEl>
                                          <p:spTgt spid="2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"/>
                                        <p:tgtEl>
                                          <p:spTgt spid="2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"/>
                                        <p:tgtEl>
                                          <p:spTgt spid="2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"/>
                                        <p:tgtEl>
                                          <p:spTgt spid="2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39"/>
          <p:cNvSpPr txBox="1">
            <a:spLocks noGrp="1"/>
          </p:cNvSpPr>
          <p:nvPr>
            <p:ph type="title"/>
          </p:nvPr>
        </p:nvSpPr>
        <p:spPr>
          <a:xfrm>
            <a:off x="457200" y="196650"/>
            <a:ext cx="8229600" cy="60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Coming back to a Codespace</a:t>
            </a:r>
            <a:endParaRPr/>
          </a:p>
        </p:txBody>
      </p:sp>
      <p:sp>
        <p:nvSpPr>
          <p:cNvPr id="290" name="Google Shape;290;p39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35</a:t>
            </a:fld>
            <a:endParaRPr/>
          </a:p>
        </p:txBody>
      </p:sp>
      <p:pic>
        <p:nvPicPr>
          <p:cNvPr id="291" name="Google Shape;291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313" y="1035575"/>
            <a:ext cx="6857371" cy="574845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cxnSp>
        <p:nvCxnSpPr>
          <p:cNvPr id="292" name="Google Shape;292;p39"/>
          <p:cNvCxnSpPr/>
          <p:nvPr/>
        </p:nvCxnSpPr>
        <p:spPr>
          <a:xfrm rot="10800000">
            <a:off x="5555150" y="2738450"/>
            <a:ext cx="3142500" cy="928800"/>
          </a:xfrm>
          <a:prstGeom prst="straightConnector1">
            <a:avLst/>
          </a:prstGeom>
          <a:noFill/>
          <a:ln w="76200" cap="flat" cmpd="sng">
            <a:solidFill>
              <a:srgbClr val="98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40"/>
          <p:cNvSpPr txBox="1">
            <a:spLocks noGrp="1"/>
          </p:cNvSpPr>
          <p:nvPr>
            <p:ph type="body" idx="1"/>
          </p:nvPr>
        </p:nvSpPr>
        <p:spPr>
          <a:xfrm>
            <a:off x="457200" y="1285025"/>
            <a:ext cx="8229600" cy="528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200"/>
              <a:buChar char="●"/>
            </a:pPr>
            <a:r>
              <a:rPr lang="en"/>
              <a:t>… presents only a brief overview of Git</a:t>
            </a:r>
            <a:endParaRPr/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/>
              <a:t>Really the bare minimum needed for this class</a:t>
            </a:r>
            <a:endParaRPr/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/>
              <a:t>Further topics:</a:t>
            </a:r>
            <a:endParaRPr/>
          </a:p>
          <a:p>
            <a:pPr marL="1371600" lvl="2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"/>
              <a:t>branching</a:t>
            </a:r>
            <a:endParaRPr/>
          </a:p>
          <a:p>
            <a:pPr marL="1371600" lvl="2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"/>
              <a:t>rebasing</a:t>
            </a:r>
            <a:endParaRPr/>
          </a:p>
          <a:p>
            <a:pPr marL="1371600" lvl="2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"/>
              <a:t>tagging</a:t>
            </a:r>
            <a:endParaRPr/>
          </a:p>
          <a:p>
            <a:pPr marL="1371600" lvl="2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"/>
              <a:t>…</a:t>
            </a:r>
            <a:endParaRPr/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/>
              <a:t>Also covers only the bare minimum of Gradle</a:t>
            </a:r>
            <a:endParaRPr/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/>
              <a:t>And doesn't really cover any JUnit!</a:t>
            </a:r>
            <a:endParaRPr/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/>
              <a:t>Further resources:</a:t>
            </a:r>
            <a:endParaRPr/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https://git-scm.com/book/en/v2</a:t>
            </a:r>
            <a:endParaRPr/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u="sng">
                <a:solidFill>
                  <a:schemeClr val="hlink"/>
                </a:solidFill>
                <a:hlinkClick r:id="rId4"/>
              </a:rPr>
              <a:t>https://gitimmersion.com/</a:t>
            </a:r>
            <a:endParaRPr/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u="sng">
                <a:solidFill>
                  <a:schemeClr val="hlink"/>
                </a:solidFill>
                <a:hlinkClick r:id="rId5"/>
              </a:rPr>
              <a:t>https://docs.gradle.org/current/userguide/userguide.html</a:t>
            </a:r>
            <a:endParaRPr/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u="sng">
                <a:solidFill>
                  <a:schemeClr val="hlink"/>
                </a:solidFill>
                <a:hlinkClick r:id="rId6"/>
              </a:rPr>
              <a:t>https://junit.org/junit5/docs/current/user-guide/</a:t>
            </a:r>
            <a:endParaRPr/>
          </a:p>
        </p:txBody>
      </p:sp>
      <p:sp>
        <p:nvSpPr>
          <p:cNvPr id="298" name="Google Shape;298;p40"/>
          <p:cNvSpPr txBox="1">
            <a:spLocks noGrp="1"/>
          </p:cNvSpPr>
          <p:nvPr>
            <p:ph type="title"/>
          </p:nvPr>
        </p:nvSpPr>
        <p:spPr>
          <a:xfrm>
            <a:off x="457200" y="196650"/>
            <a:ext cx="8229600" cy="60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we've covered here...</a:t>
            </a:r>
            <a:endParaRPr/>
          </a:p>
        </p:txBody>
      </p:sp>
      <p:sp>
        <p:nvSpPr>
          <p:cNvPr id="299" name="Google Shape;299;p40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36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2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"/>
                                        <p:tgtEl>
                                          <p:spTgt spid="2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"/>
                                        <p:tgtEl>
                                          <p:spTgt spid="2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"/>
                                        <p:tgtEl>
                                          <p:spTgt spid="2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"/>
                                        <p:tgtEl>
                                          <p:spTgt spid="2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"/>
                                        <p:tgtEl>
                                          <p:spTgt spid="2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"/>
                                        <p:tgtEl>
                                          <p:spTgt spid="2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"/>
                                        <p:tgtEl>
                                          <p:spTgt spid="2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"/>
                                        <p:tgtEl>
                                          <p:spTgt spid="29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"/>
                                        <p:tgtEl>
                                          <p:spTgt spid="29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"/>
                                        <p:tgtEl>
                                          <p:spTgt spid="29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"/>
                                        <p:tgtEl>
                                          <p:spTgt spid="29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"/>
                                        <p:tgtEl>
                                          <p:spTgt spid="29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1C008D2-5C53-4BE5-B916-DFDA84B81D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 overview of Git, </a:t>
            </a:r>
            <a:r>
              <a:rPr lang="en-US" dirty="0" err="1"/>
              <a:t>Codespaces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E04E5B7-B3DF-44FE-B00E-FBD3CC328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7509CC-AC14-43DA-A528-F4CB757DDC5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864262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ctrTitle"/>
          </p:nvPr>
        </p:nvSpPr>
        <p:spPr>
          <a:xfrm>
            <a:off x="374700" y="839625"/>
            <a:ext cx="5955900" cy="186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An introduction to version control systems with Git</a:t>
            </a:r>
            <a:endParaRPr sz="3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 txBox="1">
            <a:spLocks noGrp="1"/>
          </p:cNvSpPr>
          <p:nvPr>
            <p:ph type="body" idx="1"/>
          </p:nvPr>
        </p:nvSpPr>
        <p:spPr>
          <a:xfrm>
            <a:off x="457200" y="1285025"/>
            <a:ext cx="8229600" cy="528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68300" algn="l" rtl="0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Clr>
                <a:srgbClr val="002B5E"/>
              </a:buClr>
              <a:buSzPts val="2200"/>
              <a:buFont typeface="Droid Sans"/>
              <a:buChar char="●"/>
            </a:pPr>
            <a:r>
              <a:rPr lang="en"/>
              <a:t>Version control systems record changes to a file or set of files over time so that you can recall specific versions later</a:t>
            </a:r>
            <a:endParaRPr/>
          </a:p>
          <a:p>
            <a:pPr marL="457200" marR="0" lvl="0" indent="-3683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/>
              <a:t>Many systems have risen to popularity over the years</a:t>
            </a:r>
            <a:endParaRPr/>
          </a:p>
          <a:p>
            <a:pPr marL="914400" marR="0" lvl="1" indent="-3556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/>
              <a:t>RCS</a:t>
            </a:r>
            <a:endParaRPr/>
          </a:p>
          <a:p>
            <a:pPr marL="914400" marR="0" lvl="1" indent="-3556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/>
              <a:t>CVS</a:t>
            </a:r>
            <a:endParaRPr/>
          </a:p>
          <a:p>
            <a:pPr marL="914400" marR="0" lvl="1" indent="-3556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/>
              <a:t>Subversion</a:t>
            </a:r>
            <a:endParaRPr/>
          </a:p>
          <a:p>
            <a:pPr marL="457200" marR="0" lvl="0" indent="-3683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/>
              <a:t>We will focus on Git</a:t>
            </a:r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title"/>
          </p:nvPr>
        </p:nvSpPr>
        <p:spPr>
          <a:xfrm>
            <a:off x="457200" y="196650"/>
            <a:ext cx="8229600" cy="60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Version control systems</a:t>
            </a:r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"/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"/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"/>
                                        <p:tgtEl>
                                          <p:spTgt spid="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>
            <a:spLocks noGrp="1"/>
          </p:cNvSpPr>
          <p:nvPr>
            <p:ph type="body" idx="1"/>
          </p:nvPr>
        </p:nvSpPr>
        <p:spPr>
          <a:xfrm>
            <a:off x="457200" y="1285025"/>
            <a:ext cx="8229600" cy="528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68300" algn="l" rtl="0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SzPts val="2200"/>
              <a:buChar char="●"/>
            </a:pPr>
            <a:r>
              <a:rPr lang="en"/>
              <a:t>These systems help with:</a:t>
            </a:r>
            <a:endParaRPr/>
          </a:p>
          <a:p>
            <a:pPr marL="914400" marR="0" lvl="1" indent="-3556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/>
              <a:t>Tracking changes</a:t>
            </a:r>
            <a:endParaRPr/>
          </a:p>
          <a:p>
            <a:pPr marL="914400" marR="0" lvl="1" indent="-3556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/>
              <a:t>Short and long term undo</a:t>
            </a:r>
            <a:endParaRPr/>
          </a:p>
          <a:p>
            <a:pPr marL="914400" marR="0" lvl="1" indent="-3556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/>
              <a:t>Backup and restore</a:t>
            </a:r>
            <a:endParaRPr/>
          </a:p>
          <a:p>
            <a:pPr marL="914400" marR="0" lvl="1" indent="-3556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/>
              <a:t>Synchronization</a:t>
            </a:r>
            <a:endParaRPr/>
          </a:p>
          <a:p>
            <a:pPr marL="914400" marR="0" lvl="1" indent="-3556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/>
              <a:t>Collaboration</a:t>
            </a:r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title"/>
          </p:nvPr>
        </p:nvSpPr>
        <p:spPr>
          <a:xfrm>
            <a:off x="457200" y="196650"/>
            <a:ext cx="8229600" cy="60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use version control?</a:t>
            </a:r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"/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"/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"/>
                                        <p:tgtEl>
                                          <p:spTgt spid="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"/>
                                        <p:tgtEl>
                                          <p:spTgt spid="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"/>
          <p:cNvSpPr txBox="1">
            <a:spLocks noGrp="1"/>
          </p:cNvSpPr>
          <p:nvPr>
            <p:ph type="title"/>
          </p:nvPr>
        </p:nvSpPr>
        <p:spPr>
          <a:xfrm>
            <a:off x="457200" y="196650"/>
            <a:ext cx="8229600" cy="60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Local version control systems</a:t>
            </a:r>
            <a:endParaRPr/>
          </a:p>
        </p:txBody>
      </p:sp>
      <p:pic>
        <p:nvPicPr>
          <p:cNvPr id="58" name="Google Shape;58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63965" y="1275050"/>
            <a:ext cx="5816074" cy="4967875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1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2"/>
          <p:cNvSpPr txBox="1">
            <a:spLocks noGrp="1"/>
          </p:cNvSpPr>
          <p:nvPr>
            <p:ph type="title"/>
          </p:nvPr>
        </p:nvSpPr>
        <p:spPr>
          <a:xfrm>
            <a:off x="457200" y="196650"/>
            <a:ext cx="8229600" cy="60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Centralized version control systems</a:t>
            </a:r>
            <a:endParaRPr/>
          </a:p>
        </p:txBody>
      </p:sp>
      <p:pic>
        <p:nvPicPr>
          <p:cNvPr id="65" name="Google Shape;65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5213" y="1275050"/>
            <a:ext cx="6893600" cy="4791051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2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itt_minimal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3488</TotalTime>
  <Words>1313</Words>
  <Application>Microsoft Office PowerPoint</Application>
  <PresentationFormat>On-screen Show (4:3)</PresentationFormat>
  <Paragraphs>210</Paragraphs>
  <Slides>36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Arial</vt:lpstr>
      <vt:lpstr>Consolas</vt:lpstr>
      <vt:lpstr>Droid Sans</vt:lpstr>
      <vt:lpstr>Pitt_minimal</vt:lpstr>
      <vt:lpstr>CS 1501 Recitation 1</vt:lpstr>
      <vt:lpstr>Introduction</vt:lpstr>
      <vt:lpstr>Logistics</vt:lpstr>
      <vt:lpstr>Agenda</vt:lpstr>
      <vt:lpstr>An introduction to version control systems with Git</vt:lpstr>
      <vt:lpstr>Version control systems</vt:lpstr>
      <vt:lpstr>Why use version control?</vt:lpstr>
      <vt:lpstr>Local version control systems</vt:lpstr>
      <vt:lpstr>Centralized version control systems</vt:lpstr>
      <vt:lpstr>Distributed version control systems</vt:lpstr>
      <vt:lpstr>The basic Git workflow</vt:lpstr>
      <vt:lpstr>The lifecycle of a file in Git</vt:lpstr>
      <vt:lpstr>Example repository</vt:lpstr>
      <vt:lpstr>Git-Specific Commands</vt:lpstr>
      <vt:lpstr>Gitting started</vt:lpstr>
      <vt:lpstr>Creating a new repository</vt:lpstr>
      <vt:lpstr>Copying a repository</vt:lpstr>
      <vt:lpstr>Staging files</vt:lpstr>
      <vt:lpstr>Committing changes</vt:lpstr>
      <vt:lpstr>Checking working directory status</vt:lpstr>
      <vt:lpstr>Overviewing commit history</vt:lpstr>
      <vt:lpstr>Handy command - comparing versions</vt:lpstr>
      <vt:lpstr>Git Branching</vt:lpstr>
      <vt:lpstr>Making Your Life Easier – Personal Access Tokens</vt:lpstr>
      <vt:lpstr>Generating a PAT</vt:lpstr>
      <vt:lpstr>Caching GitHub Credentials in Git</vt:lpstr>
      <vt:lpstr>Git example (cloning  and branching via GitHub)</vt:lpstr>
      <vt:lpstr>Codespaces</vt:lpstr>
      <vt:lpstr>What is GitHub Codespaces?</vt:lpstr>
      <vt:lpstr>What’s going on behind the scenes?</vt:lpstr>
      <vt:lpstr>git in the Codespace</vt:lpstr>
      <vt:lpstr>git in the Codespace</vt:lpstr>
      <vt:lpstr>Viewing test errors</vt:lpstr>
      <vt:lpstr>Project workflow</vt:lpstr>
      <vt:lpstr>Coming back to a Codespace</vt:lpstr>
      <vt:lpstr>What we've covered here...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introduction to version control systems with Git</dc:title>
  <dc:creator>Gordon Lu</dc:creator>
  <cp:lastModifiedBy>Lu, Gordon</cp:lastModifiedBy>
  <cp:revision>8</cp:revision>
  <dcterms:modified xsi:type="dcterms:W3CDTF">2022-01-14T04:19:36Z</dcterms:modified>
</cp:coreProperties>
</file>