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79"/>
  </p:notesMasterIdLst>
  <p:sldIdLst>
    <p:sldId id="256" r:id="rId2"/>
    <p:sldId id="257" r:id="rId3"/>
    <p:sldId id="260" r:id="rId4"/>
    <p:sldId id="259" r:id="rId5"/>
    <p:sldId id="261" r:id="rId6"/>
    <p:sldId id="262" r:id="rId7"/>
    <p:sldId id="263" r:id="rId8"/>
    <p:sldId id="264" r:id="rId9"/>
    <p:sldId id="265" r:id="rId10"/>
    <p:sldId id="266" r:id="rId11"/>
    <p:sldId id="267" r:id="rId12"/>
    <p:sldId id="268" r:id="rId13"/>
    <p:sldId id="307" r:id="rId14"/>
    <p:sldId id="304" r:id="rId15"/>
    <p:sldId id="306" r:id="rId16"/>
    <p:sldId id="270" r:id="rId17"/>
    <p:sldId id="305" r:id="rId18"/>
    <p:sldId id="309" r:id="rId19"/>
    <p:sldId id="310" r:id="rId20"/>
    <p:sldId id="311" r:id="rId21"/>
    <p:sldId id="312" r:id="rId22"/>
    <p:sldId id="313" r:id="rId23"/>
    <p:sldId id="314" r:id="rId24"/>
    <p:sldId id="315" r:id="rId25"/>
    <p:sldId id="316" r:id="rId26"/>
    <p:sldId id="317" r:id="rId27"/>
    <p:sldId id="318" r:id="rId28"/>
    <p:sldId id="319" r:id="rId29"/>
    <p:sldId id="320" r:id="rId30"/>
    <p:sldId id="321" r:id="rId31"/>
    <p:sldId id="322" r:id="rId32"/>
    <p:sldId id="323" r:id="rId33"/>
    <p:sldId id="324" r:id="rId34"/>
    <p:sldId id="325" r:id="rId35"/>
    <p:sldId id="326" r:id="rId36"/>
    <p:sldId id="328" r:id="rId37"/>
    <p:sldId id="327" r:id="rId38"/>
    <p:sldId id="329" r:id="rId39"/>
    <p:sldId id="330" r:id="rId40"/>
    <p:sldId id="331" r:id="rId41"/>
    <p:sldId id="333" r:id="rId42"/>
    <p:sldId id="334" r:id="rId43"/>
    <p:sldId id="332" r:id="rId44"/>
    <p:sldId id="335" r:id="rId45"/>
    <p:sldId id="336" r:id="rId46"/>
    <p:sldId id="337" r:id="rId47"/>
    <p:sldId id="338" r:id="rId48"/>
    <p:sldId id="339" r:id="rId49"/>
    <p:sldId id="340" r:id="rId50"/>
    <p:sldId id="341" r:id="rId51"/>
    <p:sldId id="342" r:id="rId52"/>
    <p:sldId id="343" r:id="rId53"/>
    <p:sldId id="344" r:id="rId54"/>
    <p:sldId id="345" r:id="rId55"/>
    <p:sldId id="349" r:id="rId56"/>
    <p:sldId id="348" r:id="rId57"/>
    <p:sldId id="350" r:id="rId58"/>
    <p:sldId id="351" r:id="rId59"/>
    <p:sldId id="352" r:id="rId60"/>
    <p:sldId id="353" r:id="rId61"/>
    <p:sldId id="354" r:id="rId62"/>
    <p:sldId id="355" r:id="rId63"/>
    <p:sldId id="361" r:id="rId64"/>
    <p:sldId id="356" r:id="rId65"/>
    <p:sldId id="357" r:id="rId66"/>
    <p:sldId id="360" r:id="rId67"/>
    <p:sldId id="358" r:id="rId68"/>
    <p:sldId id="362" r:id="rId69"/>
    <p:sldId id="346" r:id="rId70"/>
    <p:sldId id="363" r:id="rId71"/>
    <p:sldId id="364" r:id="rId72"/>
    <p:sldId id="365" r:id="rId73"/>
    <p:sldId id="366" r:id="rId74"/>
    <p:sldId id="367" r:id="rId75"/>
    <p:sldId id="368" r:id="rId76"/>
    <p:sldId id="347" r:id="rId77"/>
    <p:sldId id="258" r:id="rId7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21" autoAdjust="0"/>
    <p:restoredTop sz="94660"/>
  </p:normalViewPr>
  <p:slideViewPr>
    <p:cSldViewPr snapToGrid="0">
      <p:cViewPr varScale="1">
        <p:scale>
          <a:sx n="108" d="100"/>
          <a:sy n="108" d="100"/>
        </p:scale>
        <p:origin x="108"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A56051-E502-4769-87D0-1ED35193A784}" type="datetimeFigureOut">
              <a:rPr lang="en-US" smtClean="0"/>
              <a:t>4/14/2022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49CC80-6860-4C27-B95F-53C2EFCC3A1F}" type="slidenum">
              <a:rPr lang="en-US" smtClean="0"/>
              <a:t>‹#›</a:t>
            </a:fld>
            <a:endParaRPr lang="en-US"/>
          </a:p>
        </p:txBody>
      </p:sp>
    </p:spTree>
    <p:extLst>
      <p:ext uri="{BB962C8B-B14F-4D97-AF65-F5344CB8AC3E}">
        <p14:creationId xmlns:p14="http://schemas.microsoft.com/office/powerpoint/2010/main" val="2752073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1: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1: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5458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1: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2546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1: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07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1: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3180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1: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5619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1: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9468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1: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2001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1: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0548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1: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9495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1: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6646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1: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2495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1: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8378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1: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6887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1: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8021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4/14/2022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4/14/2022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4/14/2022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4/14/2022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4/14/2022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4/14/2022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4/14/2022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4/14/2022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4/14/2022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60EA64-D806-43AC-9DF2-F8C432F32B4C}" type="datetimeFigureOut">
              <a:rPr lang="en-US" dirty="0"/>
              <a:t>4/14/2022</a:t>
            </a:fld>
            <a:endParaRPr lang="en-US" dirty="0"/>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1160EA64-D806-43AC-9DF2-F8C432F32B4C}" type="datetimeFigureOut">
              <a:rPr lang="en-US" dirty="0"/>
              <a:pPr/>
              <a:t>4/14/2022</a:t>
            </a:fld>
            <a:endParaRPr lang="en-US" dirty="0"/>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4/14/2022</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introcs.cs.princeton.edu/java/99crypto/ExtendedEuclid.jav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hyperlink" Target="https://www.ratemyprofessors.com/ShowRatings.jsp?tid=2588578" TargetMode="External"/><Relationship Id="rId2" Type="http://schemas.openxmlformats.org/officeDocument/2006/relationships/hyperlink" Target="http://www.linkedin.com/in/glu9933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A1486-9752-4BE3-94E8-FACB75D537E9}"/>
              </a:ext>
            </a:extLst>
          </p:cNvPr>
          <p:cNvSpPr>
            <a:spLocks noGrp="1"/>
          </p:cNvSpPr>
          <p:nvPr>
            <p:ph type="ctrTitle"/>
          </p:nvPr>
        </p:nvSpPr>
        <p:spPr/>
        <p:txBody>
          <a:bodyPr/>
          <a:lstStyle/>
          <a:p>
            <a:r>
              <a:rPr lang="en-US" dirty="0"/>
              <a:t>CS 1501 Recitation 8</a:t>
            </a:r>
          </a:p>
        </p:txBody>
      </p:sp>
      <p:sp>
        <p:nvSpPr>
          <p:cNvPr id="3" name="Subtitle 2">
            <a:extLst>
              <a:ext uri="{FF2B5EF4-FFF2-40B4-BE49-F238E27FC236}">
                <a16:creationId xmlns:a16="http://schemas.microsoft.com/office/drawing/2014/main" id="{AEE57281-E5BD-4798-A164-076A927441A0}"/>
              </a:ext>
            </a:extLst>
          </p:cNvPr>
          <p:cNvSpPr>
            <a:spLocks noGrp="1"/>
          </p:cNvSpPr>
          <p:nvPr>
            <p:ph type="subTitle" idx="1"/>
          </p:nvPr>
        </p:nvSpPr>
        <p:spPr/>
        <p:txBody>
          <a:bodyPr/>
          <a:lstStyle/>
          <a:p>
            <a:r>
              <a:rPr lang="en-US" dirty="0"/>
              <a:t>Gordon Lu</a:t>
            </a:r>
          </a:p>
        </p:txBody>
      </p:sp>
    </p:spTree>
    <p:extLst>
      <p:ext uri="{BB962C8B-B14F-4D97-AF65-F5344CB8AC3E}">
        <p14:creationId xmlns:p14="http://schemas.microsoft.com/office/powerpoint/2010/main" val="2876278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346BF-D347-499E-8F7B-C0B74313180F}"/>
              </a:ext>
            </a:extLst>
          </p:cNvPr>
          <p:cNvSpPr>
            <a:spLocks noGrp="1"/>
          </p:cNvSpPr>
          <p:nvPr>
            <p:ph type="title"/>
          </p:nvPr>
        </p:nvSpPr>
        <p:spPr/>
        <p:txBody>
          <a:bodyPr/>
          <a:lstStyle/>
          <a:p>
            <a:r>
              <a:rPr lang="en-US" dirty="0"/>
              <a:t>Deriving a Recursive Algorithm for XGCD</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DF53C83-1E65-44A3-82E2-AA5997E4187E}"/>
                  </a:ext>
                </a:extLst>
              </p:cNvPr>
              <p:cNvSpPr>
                <a:spLocks noGrp="1"/>
              </p:cNvSpPr>
              <p:nvPr>
                <p:ph idx="1"/>
              </p:nvPr>
            </p:nvSpPr>
            <p:spPr/>
            <p:txBody>
              <a:bodyPr/>
              <a:lstStyle/>
              <a:p>
                <a:r>
                  <a:rPr lang="en-US" dirty="0"/>
                  <a:t>The changes to the Euclidean Algorithm are quite simple. Recall that the algorithm terminates with b = 0 and a = </a:t>
                </a:r>
                <a:r>
                  <a:rPr lang="en-US" dirty="0" err="1"/>
                  <a:t>gcd</a:t>
                </a:r>
                <a:r>
                  <a:rPr lang="en-US" dirty="0"/>
                  <a:t>(</a:t>
                </a:r>
                <a:r>
                  <a:rPr lang="en-US" dirty="0" err="1"/>
                  <a:t>a,b</a:t>
                </a:r>
                <a:r>
                  <a:rPr lang="en-US" dirty="0"/>
                  <a:t>)</a:t>
                </a:r>
              </a:p>
              <a:p>
                <a:r>
                  <a:rPr lang="en-US" dirty="0"/>
                  <a:t>So, for those parameters, we easily find that: </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gcd</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e>
                    </m:func>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+0</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r>
                      <m:rPr>
                        <m:sty m:val="p"/>
                      </m:rPr>
                      <a:rPr lang="en-US" b="0" i="0" smtClean="0">
                        <a:latin typeface="Cambria Math" panose="02040503050406030204" pitchFamily="18" charset="0"/>
                      </a:rPr>
                      <m:t>gcd</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endParaRPr lang="en-US" dirty="0"/>
              </a:p>
              <a:p>
                <a:pPr marL="0" indent="0">
                  <a:buNone/>
                </a:pPr>
                <a:r>
                  <a:rPr lang="en-US" dirty="0"/>
                  <a:t>Starting from these coefficients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r>
                      <a:rPr lang="en-US" b="0" i="1" smtClean="0">
                        <a:latin typeface="Cambria Math" panose="02040503050406030204" pitchFamily="18" charset="0"/>
                      </a:rPr>
                      <m:t>=(1,0)</m:t>
                    </m:r>
                  </m:oMath>
                </a14:m>
                <a:r>
                  <a:rPr lang="en-US" dirty="0"/>
                  <a:t>, we can go backwards up the recursive calls. </a:t>
                </a:r>
              </a:p>
              <a:p>
                <a:pPr marL="0" indent="0">
                  <a:buNone/>
                </a:pPr>
                <a:r>
                  <a:rPr lang="en-US" dirty="0"/>
                  <a:t>All we need figure out is how these coefficients </a:t>
                </a:r>
                <a14:m>
                  <m:oMath xmlns:m="http://schemas.openxmlformats.org/officeDocument/2006/math">
                    <m:r>
                      <a:rPr lang="en-US" b="0" i="1" smtClean="0">
                        <a:latin typeface="Cambria Math" panose="02040503050406030204" pitchFamily="18" charset="0"/>
                      </a:rPr>
                      <m:t>𝑥</m:t>
                    </m:r>
                  </m:oMath>
                </a14:m>
                <a:r>
                  <a:rPr lang="en-US" dirty="0"/>
                  <a:t> and </a:t>
                </a:r>
                <a14:m>
                  <m:oMath xmlns:m="http://schemas.openxmlformats.org/officeDocument/2006/math">
                    <m:r>
                      <a:rPr lang="en-US" b="0" i="1" smtClean="0">
                        <a:latin typeface="Cambria Math" panose="02040503050406030204" pitchFamily="18" charset="0"/>
                      </a:rPr>
                      <m:t>𝑦</m:t>
                    </m:r>
                  </m:oMath>
                </a14:m>
                <a:r>
                  <a:rPr lang="en-US" dirty="0"/>
                  <a:t> change during the transition from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r>
                  <a:rPr lang="en-US" dirty="0"/>
                  <a:t> to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 % </m:t>
                    </m:r>
                    <m:r>
                      <a:rPr lang="en-US" b="0" i="1" smtClean="0">
                        <a:latin typeface="Cambria Math" panose="02040503050406030204" pitchFamily="18" charset="0"/>
                      </a:rPr>
                      <m:t>𝑏</m:t>
                    </m:r>
                    <m:r>
                      <a:rPr lang="en-US" b="0" i="1" smtClean="0">
                        <a:latin typeface="Cambria Math" panose="02040503050406030204" pitchFamily="18" charset="0"/>
                      </a:rPr>
                      <m:t>)</m:t>
                    </m:r>
                  </m:oMath>
                </a14:m>
                <a:endParaRPr lang="en-US" dirty="0"/>
              </a:p>
            </p:txBody>
          </p:sp>
        </mc:Choice>
        <mc:Fallback>
          <p:sp>
            <p:nvSpPr>
              <p:cNvPr id="3" name="Content Placeholder 2">
                <a:extLst>
                  <a:ext uri="{FF2B5EF4-FFF2-40B4-BE49-F238E27FC236}">
                    <a16:creationId xmlns:a16="http://schemas.microsoft.com/office/drawing/2014/main" id="{4DF53C83-1E65-44A3-82E2-AA5997E4187E}"/>
                  </a:ext>
                </a:extLst>
              </p:cNvPr>
              <p:cNvSpPr>
                <a:spLocks noGrp="1" noRot="1" noChangeAspect="1" noMove="1" noResize="1" noEditPoints="1" noAdjustHandles="1" noChangeArrowheads="1" noChangeShapeType="1" noTextEdit="1"/>
              </p:cNvSpPr>
              <p:nvPr>
                <p:ph idx="1"/>
              </p:nvPr>
            </p:nvSpPr>
            <p:spPr>
              <a:blipFill>
                <a:blip r:embed="rId2"/>
                <a:stretch>
                  <a:fillRect l="-631" t="-1179"/>
                </a:stretch>
              </a:blipFill>
            </p:spPr>
            <p:txBody>
              <a:bodyPr/>
              <a:lstStyle/>
              <a:p>
                <a:r>
                  <a:rPr lang="en-US">
                    <a:noFill/>
                  </a:rPr>
                  <a:t> </a:t>
                </a:r>
              </a:p>
            </p:txBody>
          </p:sp>
        </mc:Fallback>
      </mc:AlternateContent>
    </p:spTree>
    <p:extLst>
      <p:ext uri="{BB962C8B-B14F-4D97-AF65-F5344CB8AC3E}">
        <p14:creationId xmlns:p14="http://schemas.microsoft.com/office/powerpoint/2010/main" val="157691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E267B-2F2F-4E50-AE94-138DB6F45115}"/>
              </a:ext>
            </a:extLst>
          </p:cNvPr>
          <p:cNvSpPr>
            <a:spLocks noGrp="1"/>
          </p:cNvSpPr>
          <p:nvPr>
            <p:ph type="title"/>
          </p:nvPr>
        </p:nvSpPr>
        <p:spPr/>
        <p:txBody>
          <a:bodyPr/>
          <a:lstStyle/>
          <a:p>
            <a:r>
              <a:rPr lang="en-US" dirty="0"/>
              <a:t>Deriving a Recursive Algorithm for XGCD</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5C38769-5A03-4268-A84A-A1A3DD239A1B}"/>
                  </a:ext>
                </a:extLst>
              </p:cNvPr>
              <p:cNvSpPr>
                <a:spLocks noGrp="1"/>
              </p:cNvSpPr>
              <p:nvPr>
                <p:ph idx="1"/>
              </p:nvPr>
            </p:nvSpPr>
            <p:spPr/>
            <p:txBody>
              <a:bodyPr>
                <a:normAutofit fontScale="70000" lnSpcReduction="20000"/>
              </a:bodyPr>
              <a:lstStyle/>
              <a:p>
                <a:pPr marL="0" indent="0">
                  <a:buNone/>
                </a:pPr>
                <a:r>
                  <a:rPr lang="en-US" dirty="0"/>
                  <a:t>Assume we found the coefficients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a14:m>
                <a:r>
                  <a:rPr lang="en-US" dirty="0"/>
                  <a:t> for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 % </m:t>
                    </m:r>
                    <m:r>
                      <a:rPr lang="en-US" b="0" i="1" smtClean="0">
                        <a:latin typeface="Cambria Math" panose="02040503050406030204" pitchFamily="18" charset="0"/>
                      </a:rPr>
                      <m:t>𝑏</m:t>
                    </m:r>
                    <m:r>
                      <a:rPr lang="en-US" b="0" i="1" smtClean="0">
                        <a:latin typeface="Cambria Math" panose="02040503050406030204" pitchFamily="18" charset="0"/>
                      </a:rPr>
                      <m:t>)</m:t>
                    </m:r>
                  </m:oMath>
                </a14:m>
                <a:r>
                  <a:rPr lang="en-US" dirty="0"/>
                  <a:t>:</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 % </m:t>
                          </m:r>
                          <m:r>
                            <a:rPr lang="en-US" b="0" i="1" smtClean="0">
                              <a:latin typeface="Cambria Math" panose="02040503050406030204" pitchFamily="18" charset="0"/>
                            </a:rPr>
                            <m:t>𝑏</m:t>
                          </m:r>
                        </m:e>
                      </m:d>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r>
                        <m:rPr>
                          <m:sty m:val="p"/>
                        </m:rPr>
                        <a:rPr lang="en-US" b="0" i="0" smtClean="0">
                          <a:latin typeface="Cambria Math" panose="02040503050406030204" pitchFamily="18" charset="0"/>
                        </a:rPr>
                        <m:t>gcd</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m:oMathPara>
                </a14:m>
                <a:endParaRPr lang="en-US" dirty="0"/>
              </a:p>
              <a:p>
                <a:pPr marL="0" indent="0">
                  <a:buNone/>
                </a:pPr>
                <a:r>
                  <a:rPr lang="en-US" dirty="0"/>
                  <a:t>and we want to find the pair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a:t> for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r>
                  <a:rPr lang="en-US" dirty="0"/>
                  <a:t>:</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𝑎𝑥</m:t>
                      </m:r>
                      <m:r>
                        <a:rPr lang="en-US" b="0" i="1" smtClean="0">
                          <a:latin typeface="Cambria Math" panose="02040503050406030204" pitchFamily="18" charset="0"/>
                        </a:rPr>
                        <m:t>+</m:t>
                      </m:r>
                      <m:r>
                        <a:rPr lang="en-US" b="0" i="1" smtClean="0">
                          <a:latin typeface="Cambria Math" panose="02040503050406030204" pitchFamily="18" charset="0"/>
                        </a:rPr>
                        <m:t>𝑏𝑦</m:t>
                      </m:r>
                      <m:r>
                        <a:rPr lang="en-US" b="0" i="1" smtClean="0">
                          <a:latin typeface="Cambria Math" panose="02040503050406030204" pitchFamily="18" charset="0"/>
                        </a:rPr>
                        <m:t>=</m:t>
                      </m:r>
                      <m:r>
                        <m:rPr>
                          <m:sty m:val="p"/>
                        </m:rPr>
                        <a:rPr lang="en-US" b="0" i="0" smtClean="0">
                          <a:latin typeface="Cambria Math" panose="02040503050406030204" pitchFamily="18" charset="0"/>
                        </a:rPr>
                        <m:t>gcd</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m:oMathPara>
                </a14:m>
                <a:endParaRPr lang="en-US" dirty="0"/>
              </a:p>
              <a:p>
                <a:pPr marL="0" indent="0">
                  <a:buNone/>
                </a:pPr>
                <a:r>
                  <a:rPr lang="en-US" dirty="0"/>
                  <a:t>We can therefore represent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 % </m:t>
                    </m:r>
                    <m:r>
                      <a:rPr lang="en-US" b="0" i="1" smtClean="0">
                        <a:latin typeface="Cambria Math" panose="02040503050406030204" pitchFamily="18" charset="0"/>
                      </a:rPr>
                      <m:t>𝑏</m:t>
                    </m:r>
                  </m:oMath>
                </a14:m>
                <a:r>
                  <a:rPr lang="en-US" dirty="0"/>
                  <a:t> as:</a:t>
                </a:r>
                <a:br>
                  <a:rPr lang="en-US" dirty="0"/>
                </a:b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 % </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𝑎</m:t>
                              </m:r>
                            </m:num>
                            <m:den>
                              <m:r>
                                <a:rPr lang="en-US" b="0" i="1" smtClean="0">
                                  <a:latin typeface="Cambria Math" panose="02040503050406030204" pitchFamily="18" charset="0"/>
                                </a:rPr>
                                <m:t>𝑏</m:t>
                              </m:r>
                            </m:den>
                          </m:f>
                        </m:e>
                      </m:d>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m:oMathPara>
                </a14:m>
                <a:endParaRPr lang="en-US" dirty="0"/>
              </a:p>
              <a:p>
                <a:pPr marL="0" indent="0">
                  <a:buNone/>
                </a:pPr>
                <a:r>
                  <a:rPr lang="en-US" dirty="0"/>
                  <a:t>Substituting this expression into the equation for </a:t>
                </a: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e>
                    </m:d>
                  </m:oMath>
                </a14:m>
                <a:r>
                  <a:rPr lang="en-US" dirty="0"/>
                  <a:t> gives:</a:t>
                </a:r>
                <a:br>
                  <a:rPr lang="en-US" dirty="0"/>
                </a:b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gcd</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e>
                      </m:func>
                      <m:r>
                        <a:rPr lang="en-US" b="0" i="1" smtClean="0">
                          <a:latin typeface="Cambria Math" panose="02040503050406030204" pitchFamily="18" charset="0"/>
                        </a:rPr>
                        <m:t>=</m:t>
                      </m:r>
                      <m:r>
                        <a:rPr lang="en-US" b="0" i="1" smtClean="0">
                          <a:latin typeface="Cambria Math" panose="02040503050406030204" pitchFamily="18" charset="0"/>
                        </a:rPr>
                        <m:t>𝑏</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 % </m:t>
                          </m:r>
                          <m:r>
                            <a:rPr lang="en-US" b="0" i="1" smtClean="0">
                              <a:latin typeface="Cambria Math" panose="02040503050406030204" pitchFamily="18" charset="0"/>
                            </a:rPr>
                            <m:t>𝑏</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𝑏</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i="1">
                              <a:latin typeface="Cambria Math" panose="02040503050406030204" pitchFamily="18" charset="0"/>
                            </a:rPr>
                            <m:t>𝑎</m:t>
                          </m:r>
                          <m:r>
                            <a:rPr lang="en-US" i="1">
                              <a:latin typeface="Cambria Math" panose="02040503050406030204" pitchFamily="18" charset="0"/>
                            </a:rPr>
                            <m:t>−</m:t>
                          </m:r>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𝑎</m:t>
                                  </m:r>
                                </m:num>
                                <m:den>
                                  <m:r>
                                    <a:rPr lang="en-US" i="1">
                                      <a:latin typeface="Cambria Math" panose="02040503050406030204" pitchFamily="18" charset="0"/>
                                    </a:rPr>
                                    <m:t>𝑏</m:t>
                                  </m:r>
                                </m:den>
                              </m:f>
                            </m:e>
                          </m:d>
                          <m:d>
                            <m:dPr>
                              <m:ctrlPr>
                                <a:rPr lang="en-US" i="1">
                                  <a:latin typeface="Cambria Math" panose="02040503050406030204" pitchFamily="18" charset="0"/>
                                </a:rPr>
                              </m:ctrlPr>
                            </m:dPr>
                            <m:e>
                              <m:r>
                                <a:rPr lang="en-US" i="1">
                                  <a:latin typeface="Cambria Math" panose="02040503050406030204" pitchFamily="18" charset="0"/>
                                </a:rPr>
                                <m:t>𝑏</m:t>
                              </m:r>
                            </m:e>
                          </m:d>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oMath>
                  </m:oMathPara>
                </a14:m>
                <a:endParaRPr lang="en-US" dirty="0"/>
              </a:p>
              <a:p>
                <a:pPr marL="0" indent="0">
                  <a:buNone/>
                </a:pPr>
                <a:r>
                  <a:rPr lang="en-US" dirty="0"/>
                  <a:t>after rearranging, we have:</a:t>
                </a:r>
                <a:br>
                  <a:rPr lang="en-US" dirty="0"/>
                </a:b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gcd</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e>
                      </m:func>
                      <m:r>
                        <a:rPr lang="en-US" b="0" i="1" smtClean="0">
                          <a:latin typeface="Cambria Math" panose="02040503050406030204" pitchFamily="18" charset="0"/>
                        </a:rPr>
                        <m:t>=</m:t>
                      </m:r>
                      <m:r>
                        <a:rPr lang="en-US" b="0" i="1" smtClean="0">
                          <a:latin typeface="Cambria Math" panose="02040503050406030204" pitchFamily="18" charset="0"/>
                        </a:rPr>
                        <m:t>𝑎</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𝑎</m:t>
                                  </m:r>
                                </m:num>
                                <m:den>
                                  <m:r>
                                    <a:rPr lang="en-US" i="1">
                                      <a:latin typeface="Cambria Math" panose="02040503050406030204" pitchFamily="18" charset="0"/>
                                    </a:rPr>
                                    <m:t>𝑏</m:t>
                                  </m:r>
                                </m:den>
                              </m:f>
                            </m:e>
                          </m:d>
                        </m:e>
                      </m:d>
                      <m:r>
                        <a:rPr lang="en-US" b="0" i="1" smtClean="0">
                          <a:latin typeface="Cambria Math" panose="02040503050406030204" pitchFamily="18" charset="0"/>
                        </a:rPr>
                        <m:t>)</m:t>
                      </m:r>
                    </m:oMath>
                  </m:oMathPara>
                </a14:m>
                <a:endParaRPr lang="en-US" dirty="0"/>
              </a:p>
              <a:p>
                <a:pPr marL="0" indent="0">
                  <a:buNone/>
                </a:pPr>
                <a:r>
                  <a:rPr lang="en-US" dirty="0"/>
                  <a:t>Thus, we have that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 </m:t>
                    </m:r>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d>
                      <m:dPr>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𝑎</m:t>
                                </m:r>
                              </m:num>
                              <m:den>
                                <m:r>
                                  <a:rPr lang="en-US" i="1">
                                    <a:latin typeface="Cambria Math" panose="02040503050406030204" pitchFamily="18" charset="0"/>
                                  </a:rPr>
                                  <m:t>𝑏</m:t>
                                </m:r>
                              </m:den>
                            </m:f>
                          </m:e>
                        </m:d>
                      </m:e>
                    </m:d>
                  </m:oMath>
                </a14:m>
                <a:endParaRPr lang="en-US" dirty="0"/>
              </a:p>
              <a:p>
                <a:pPr marL="0" indent="0">
                  <a:buNone/>
                </a:pPr>
                <a:endParaRPr lang="en-US" dirty="0"/>
              </a:p>
              <a:p>
                <a:pPr marL="0" indent="0">
                  <a:buNone/>
                </a:pPr>
                <a:endParaRPr lang="en-US" dirty="0"/>
              </a:p>
            </p:txBody>
          </p:sp>
        </mc:Choice>
        <mc:Fallback>
          <p:sp>
            <p:nvSpPr>
              <p:cNvPr id="3" name="Content Placeholder 2">
                <a:extLst>
                  <a:ext uri="{FF2B5EF4-FFF2-40B4-BE49-F238E27FC236}">
                    <a16:creationId xmlns:a16="http://schemas.microsoft.com/office/drawing/2014/main" id="{45C38769-5A03-4268-A84A-A1A3DD239A1B}"/>
                  </a:ext>
                </a:extLst>
              </p:cNvPr>
              <p:cNvSpPr>
                <a:spLocks noGrp="1" noRot="1" noChangeAspect="1" noMove="1" noResize="1" noEditPoints="1" noAdjustHandles="1" noChangeArrowheads="1" noChangeShapeType="1" noTextEdit="1"/>
              </p:cNvSpPr>
              <p:nvPr>
                <p:ph idx="1"/>
              </p:nvPr>
            </p:nvSpPr>
            <p:spPr>
              <a:blipFill>
                <a:blip r:embed="rId2"/>
                <a:stretch>
                  <a:fillRect l="-79" t="-1375"/>
                </a:stretch>
              </a:blipFill>
            </p:spPr>
            <p:txBody>
              <a:bodyPr/>
              <a:lstStyle/>
              <a:p>
                <a:r>
                  <a:rPr lang="en-US">
                    <a:noFill/>
                  </a:rPr>
                  <a:t> </a:t>
                </a:r>
              </a:p>
            </p:txBody>
          </p:sp>
        </mc:Fallback>
      </mc:AlternateContent>
    </p:spTree>
    <p:extLst>
      <p:ext uri="{BB962C8B-B14F-4D97-AF65-F5344CB8AC3E}">
        <p14:creationId xmlns:p14="http://schemas.microsoft.com/office/powerpoint/2010/main" val="4227366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05DF5-DB92-4B60-8BD9-BDC079DB0DE5}"/>
              </a:ext>
            </a:extLst>
          </p:cNvPr>
          <p:cNvSpPr>
            <a:spLocks noGrp="1"/>
          </p:cNvSpPr>
          <p:nvPr>
            <p:ph type="title"/>
          </p:nvPr>
        </p:nvSpPr>
        <p:spPr/>
        <p:txBody>
          <a:bodyPr/>
          <a:lstStyle/>
          <a:p>
            <a:r>
              <a:rPr lang="en-US" dirty="0"/>
              <a:t>Summarizing Recursive XGCD</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EC3DB70-A6A7-4223-9C02-72614F393683}"/>
                  </a:ext>
                </a:extLst>
              </p:cNvPr>
              <p:cNvSpPr>
                <a:spLocks noGrp="1"/>
              </p:cNvSpPr>
              <p:nvPr>
                <p:ph idx="1"/>
              </p:nvPr>
            </p:nvSpPr>
            <p:spPr/>
            <p:txBody>
              <a:bodyPr/>
              <a:lstStyle/>
              <a:p>
                <a:pPr marL="0" indent="0">
                  <a:buNone/>
                </a:pPr>
                <a:r>
                  <a:rPr lang="en-US" dirty="0"/>
                  <a:t>1) Find </a:t>
                </a:r>
                <a:r>
                  <a:rPr lang="en-US" dirty="0" err="1"/>
                  <a:t>gcd</a:t>
                </a:r>
                <a:r>
                  <a:rPr lang="en-US" dirty="0"/>
                  <a:t>(a, b) as usual. </a:t>
                </a:r>
              </a:p>
              <a:p>
                <a:pPr marL="0" indent="0">
                  <a:buNone/>
                </a:pPr>
                <a:r>
                  <a:rPr lang="en-US" dirty="0"/>
                  <a:t>2) Working backwards, as we terminate when b == 0:</a:t>
                </a:r>
              </a:p>
              <a:p>
                <a:pPr marL="0" indent="0">
                  <a:buNone/>
                </a:pPr>
                <a:r>
                  <a:rPr lang="en-US" dirty="0"/>
                  <a:t>We return an array {a, 1, 0} in such a case to denote the base case:</a:t>
                </a:r>
              </a:p>
              <a:p>
                <a:pPr marL="0" indent="0">
                  <a:buNone/>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gcd</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e>
                      </m:func>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+0</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r>
                        <m:rPr>
                          <m:sty m:val="p"/>
                        </m:rPr>
                        <a:rPr lang="en-US" b="0" i="0" smtClean="0">
                          <a:latin typeface="Cambria Math" panose="02040503050406030204" pitchFamily="18" charset="0"/>
                        </a:rPr>
                        <m:t>gcd</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m:oMathPara>
                </a14:m>
                <a:endParaRPr lang="en-US" dirty="0"/>
              </a:p>
              <a:p>
                <a:pPr marL="0" indent="0">
                  <a:buNone/>
                </a:pPr>
                <a:r>
                  <a:rPr lang="en-US" dirty="0"/>
                  <a:t>3) So, we compute: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prev_y, y = </a:t>
                </a:r>
                <a:r>
                  <a:rPr lang="en-US" dirty="0" err="1"/>
                  <a:t>prev_x</a:t>
                </a:r>
                <a:r>
                  <a:rPr lang="en-US" dirty="0"/>
                  <a:t> –</a:t>
                </a:r>
                <a:r>
                  <a:rPr lang="en-US" dirty="0" err="1"/>
                  <a:t>prev_y</a:t>
                </a:r>
                <a:r>
                  <a:rPr lang="en-US" dirty="0"/>
                  <a:t>(</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𝑖</m:t>
                        </m:r>
                      </m:sub>
                    </m:sSub>
                  </m:oMath>
                </a14:m>
                <a:r>
                  <a:rPr lang="en-US" dirty="0"/>
                  <a:t>), w/</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r>
                      <a:rPr lang="en-US" b="0" i="1" smtClean="0">
                        <a:latin typeface="Cambria Math" panose="02040503050406030204" pitchFamily="18" charset="0"/>
                      </a:rPr>
                      <m:t>=1</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0</m:t>
                        </m:r>
                      </m:sub>
                    </m:sSub>
                    <m:r>
                      <a:rPr lang="en-US" b="0" i="1" smtClean="0">
                        <a:latin typeface="Cambria Math" panose="02040503050406030204" pitchFamily="18" charset="0"/>
                      </a:rPr>
                      <m:t>=0</m:t>
                    </m:r>
                  </m:oMath>
                </a14:m>
                <a:endParaRPr lang="en-US" dirty="0"/>
              </a:p>
              <a:p>
                <a:r>
                  <a:rPr lang="en-US" dirty="0"/>
                  <a:t>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𝑖</m:t>
                        </m:r>
                      </m:sub>
                    </m:sSub>
                  </m:oMath>
                </a14:m>
                <a:r>
                  <a:rPr lang="en-US" dirty="0"/>
                  <a:t> are the current inputs from the current iteration of GCD</a:t>
                </a:r>
              </a:p>
            </p:txBody>
          </p:sp>
        </mc:Choice>
        <mc:Fallback>
          <p:sp>
            <p:nvSpPr>
              <p:cNvPr id="3" name="Content Placeholder 2">
                <a:extLst>
                  <a:ext uri="{FF2B5EF4-FFF2-40B4-BE49-F238E27FC236}">
                    <a16:creationId xmlns:a16="http://schemas.microsoft.com/office/drawing/2014/main" id="{2EC3DB70-A6A7-4223-9C02-72614F393683}"/>
                  </a:ext>
                </a:extLst>
              </p:cNvPr>
              <p:cNvSpPr>
                <a:spLocks noGrp="1" noRot="1" noChangeAspect="1" noMove="1" noResize="1" noEditPoints="1" noAdjustHandles="1" noChangeArrowheads="1" noChangeShapeType="1" noTextEdit="1"/>
              </p:cNvSpPr>
              <p:nvPr>
                <p:ph idx="1"/>
              </p:nvPr>
            </p:nvSpPr>
            <p:spPr>
              <a:blipFill>
                <a:blip r:embed="rId2"/>
                <a:stretch>
                  <a:fillRect l="-631" t="-1179"/>
                </a:stretch>
              </a:blipFill>
            </p:spPr>
            <p:txBody>
              <a:bodyPr/>
              <a:lstStyle/>
              <a:p>
                <a:r>
                  <a:rPr lang="en-US">
                    <a:noFill/>
                  </a:rPr>
                  <a:t> </a:t>
                </a:r>
              </a:p>
            </p:txBody>
          </p:sp>
        </mc:Fallback>
      </mc:AlternateContent>
    </p:spTree>
    <p:extLst>
      <p:ext uri="{BB962C8B-B14F-4D97-AF65-F5344CB8AC3E}">
        <p14:creationId xmlns:p14="http://schemas.microsoft.com/office/powerpoint/2010/main" val="144153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50F48-132F-4C37-A4FF-EABF9A237ECA}"/>
              </a:ext>
            </a:extLst>
          </p:cNvPr>
          <p:cNvSpPr>
            <a:spLocks noGrp="1"/>
          </p:cNvSpPr>
          <p:nvPr>
            <p:ph type="title"/>
          </p:nvPr>
        </p:nvSpPr>
        <p:spPr/>
        <p:txBody>
          <a:bodyPr/>
          <a:lstStyle/>
          <a:p>
            <a:r>
              <a:rPr lang="en-US" dirty="0"/>
              <a:t>An Implementation of Recursive XGCD</a:t>
            </a:r>
          </a:p>
        </p:txBody>
      </p:sp>
      <p:sp>
        <p:nvSpPr>
          <p:cNvPr id="3" name="Content Placeholder 2">
            <a:extLst>
              <a:ext uri="{FF2B5EF4-FFF2-40B4-BE49-F238E27FC236}">
                <a16:creationId xmlns:a16="http://schemas.microsoft.com/office/drawing/2014/main" id="{CD9DD0EB-4C66-4D8E-B961-C25F382D9D71}"/>
              </a:ext>
            </a:extLst>
          </p:cNvPr>
          <p:cNvSpPr>
            <a:spLocks noGrp="1"/>
          </p:cNvSpPr>
          <p:nvPr>
            <p:ph idx="1"/>
          </p:nvPr>
        </p:nvSpPr>
        <p:spPr/>
        <p:txBody>
          <a:bodyPr/>
          <a:lstStyle/>
          <a:p>
            <a:r>
              <a:rPr lang="en-US" dirty="0">
                <a:hlinkClick r:id="rId2"/>
              </a:rPr>
              <a:t>https://introcs.cs.princeton.edu/java/99crypto/ExtendedEuclid.java</a:t>
            </a:r>
            <a:endParaRPr lang="en-US" dirty="0"/>
          </a:p>
          <a:p>
            <a:r>
              <a:rPr lang="en-US" dirty="0"/>
              <a:t>You are welcome to use this for Project 5!</a:t>
            </a:r>
          </a:p>
        </p:txBody>
      </p:sp>
    </p:spTree>
    <p:extLst>
      <p:ext uri="{BB962C8B-B14F-4D97-AF65-F5344CB8AC3E}">
        <p14:creationId xmlns:p14="http://schemas.microsoft.com/office/powerpoint/2010/main" val="3483610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A1486-9752-4BE3-94E8-FACB75D537E9}"/>
              </a:ext>
            </a:extLst>
          </p:cNvPr>
          <p:cNvSpPr>
            <a:spLocks noGrp="1"/>
          </p:cNvSpPr>
          <p:nvPr>
            <p:ph type="ctrTitle"/>
          </p:nvPr>
        </p:nvSpPr>
        <p:spPr/>
        <p:txBody>
          <a:bodyPr/>
          <a:lstStyle/>
          <a:p>
            <a:r>
              <a:rPr lang="en-US" dirty="0"/>
              <a:t>XGCD Example</a:t>
            </a:r>
          </a:p>
        </p:txBody>
      </p:sp>
    </p:spTree>
    <p:extLst>
      <p:ext uri="{BB962C8B-B14F-4D97-AF65-F5344CB8AC3E}">
        <p14:creationId xmlns:p14="http://schemas.microsoft.com/office/powerpoint/2010/main" val="2263555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8A559-976F-4628-A957-8FD0972E30D7}"/>
              </a:ext>
            </a:extLst>
          </p:cNvPr>
          <p:cNvSpPr>
            <a:spLocks noGrp="1"/>
          </p:cNvSpPr>
          <p:nvPr>
            <p:ph type="title"/>
          </p:nvPr>
        </p:nvSpPr>
        <p:spPr/>
        <p:txBody>
          <a:bodyPr/>
          <a:lstStyle/>
          <a:p>
            <a:r>
              <a:rPr lang="en-US" dirty="0"/>
              <a:t>XGCD Example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938E929-20F3-4EE8-840B-5D964A632395}"/>
                  </a:ext>
                </a:extLst>
              </p:cNvPr>
              <p:cNvSpPr>
                <a:spLocks noGrp="1"/>
              </p:cNvSpPr>
              <p:nvPr>
                <p:ph idx="1"/>
              </p:nvPr>
            </p:nvSpPr>
            <p:spPr/>
            <p:txBody>
              <a:bodyPr/>
              <a:lstStyle/>
              <a:p>
                <a:pPr marL="0" indent="0">
                  <a:buNone/>
                </a:pPr>
                <a:r>
                  <a:rPr lang="en-US" dirty="0"/>
                  <a:t>Keeping in mind the following:</a:t>
                </a:r>
              </a:p>
              <a:p>
                <a:pPr marL="0" indent="0">
                  <a:buNone/>
                </a:pPr>
                <a:r>
                  <a:rPr lang="en-US" dirty="0"/>
                  <a:t>Compute: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previous y, y = </a:t>
                </a:r>
                <a:r>
                  <a:rPr lang="en-US" dirty="0" err="1"/>
                  <a:t>prev_x</a:t>
                </a:r>
                <a:r>
                  <a:rPr lang="en-US" dirty="0"/>
                  <a:t> –</a:t>
                </a:r>
                <a:r>
                  <a:rPr lang="en-US" dirty="0" err="1"/>
                  <a:t>prev_y</a:t>
                </a:r>
                <a:r>
                  <a:rPr lang="en-US" dirty="0"/>
                  <a:t>(</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𝑖</m:t>
                        </m:r>
                      </m:sub>
                    </m:sSub>
                  </m:oMath>
                </a14:m>
                <a:r>
                  <a:rPr lang="en-US" dirty="0"/>
                  <a:t>)</a:t>
                </a:r>
              </a:p>
              <a:p>
                <a:r>
                  <a:rPr lang="en-US" dirty="0"/>
                  <a:t>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𝑖</m:t>
                        </m:r>
                      </m:sub>
                    </m:sSub>
                  </m:oMath>
                </a14:m>
                <a:r>
                  <a:rPr lang="en-US" dirty="0"/>
                  <a:t> are the current inputs from the current iteration of GCD</a:t>
                </a:r>
              </a:p>
              <a:p>
                <a:pPr marL="0" indent="0">
                  <a:buNone/>
                </a:pPr>
                <a:r>
                  <a:rPr lang="en-US" dirty="0"/>
                  <a:t>3) We terminate when b == 0</a:t>
                </a:r>
              </a:p>
              <a:p>
                <a:r>
                  <a:rPr lang="en-US" dirty="0"/>
                  <a:t>We return an array {a, 1, 0} in such a case to denote the base case:</a:t>
                </a:r>
              </a:p>
              <a:p>
                <a:pPr marL="0" indent="0">
                  <a:buNone/>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gcd</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e>
                      </m:func>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+0</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r>
                        <m:rPr>
                          <m:sty m:val="p"/>
                        </m:rPr>
                        <a:rPr lang="en-US" b="0" i="0" smtClean="0">
                          <a:latin typeface="Cambria Math" panose="02040503050406030204" pitchFamily="18" charset="0"/>
                        </a:rPr>
                        <m:t>gcd</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m:oMathPara>
                </a14:m>
                <a:endParaRPr lang="en-US" dirty="0"/>
              </a:p>
              <a:p>
                <a:pPr marL="0" indent="0">
                  <a:buNone/>
                </a:pPr>
                <a:endParaRPr lang="en-US" dirty="0"/>
              </a:p>
            </p:txBody>
          </p:sp>
        </mc:Choice>
        <mc:Fallback>
          <p:sp>
            <p:nvSpPr>
              <p:cNvPr id="3" name="Content Placeholder 2">
                <a:extLst>
                  <a:ext uri="{FF2B5EF4-FFF2-40B4-BE49-F238E27FC236}">
                    <a16:creationId xmlns:a16="http://schemas.microsoft.com/office/drawing/2014/main" id="{A938E929-20F3-4EE8-840B-5D964A632395}"/>
                  </a:ext>
                </a:extLst>
              </p:cNvPr>
              <p:cNvSpPr>
                <a:spLocks noGrp="1" noRot="1" noChangeAspect="1" noMove="1" noResize="1" noEditPoints="1" noAdjustHandles="1" noChangeArrowheads="1" noChangeShapeType="1" noTextEdit="1"/>
              </p:cNvSpPr>
              <p:nvPr>
                <p:ph idx="1"/>
              </p:nvPr>
            </p:nvSpPr>
            <p:spPr>
              <a:blipFill>
                <a:blip r:embed="rId2"/>
                <a:stretch>
                  <a:fillRect l="-631" t="-1179"/>
                </a:stretch>
              </a:blipFill>
            </p:spPr>
            <p:txBody>
              <a:bodyPr/>
              <a:lstStyle/>
              <a:p>
                <a:r>
                  <a:rPr lang="en-US">
                    <a:noFill/>
                  </a:rPr>
                  <a:t> </a:t>
                </a:r>
              </a:p>
            </p:txBody>
          </p:sp>
        </mc:Fallback>
      </mc:AlternateContent>
    </p:spTree>
    <p:extLst>
      <p:ext uri="{BB962C8B-B14F-4D97-AF65-F5344CB8AC3E}">
        <p14:creationId xmlns:p14="http://schemas.microsoft.com/office/powerpoint/2010/main" val="2782060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aphicFrame>
        <p:nvGraphicFramePr>
          <p:cNvPr id="44" name="Google Shape;44;p10"/>
          <p:cNvGraphicFramePr/>
          <p:nvPr>
            <p:extLst>
              <p:ext uri="{D42A27DB-BD31-4B8C-83A1-F6EECF244321}">
                <p14:modId xmlns:p14="http://schemas.microsoft.com/office/powerpoint/2010/main" val="1313372033"/>
              </p:ext>
            </p:extLst>
          </p:nvPr>
        </p:nvGraphicFramePr>
        <p:xfrm>
          <a:off x="2053204" y="1342334"/>
          <a:ext cx="8085592" cy="4139884"/>
        </p:xfrm>
        <a:graphic>
          <a:graphicData uri="http://schemas.openxmlformats.org/drawingml/2006/table">
            <a:tbl>
              <a:tblPr>
                <a:noFill/>
              </a:tblPr>
              <a:tblGrid>
                <a:gridCol w="1010699">
                  <a:extLst>
                    <a:ext uri="{9D8B030D-6E8A-4147-A177-3AD203B41FA5}">
                      <a16:colId xmlns:a16="http://schemas.microsoft.com/office/drawing/2014/main" val="20000"/>
                    </a:ext>
                  </a:extLst>
                </a:gridCol>
                <a:gridCol w="1010699">
                  <a:extLst>
                    <a:ext uri="{9D8B030D-6E8A-4147-A177-3AD203B41FA5}">
                      <a16:colId xmlns:a16="http://schemas.microsoft.com/office/drawing/2014/main" val="20001"/>
                    </a:ext>
                  </a:extLst>
                </a:gridCol>
                <a:gridCol w="1010699">
                  <a:extLst>
                    <a:ext uri="{9D8B030D-6E8A-4147-A177-3AD203B41FA5}">
                      <a16:colId xmlns:a16="http://schemas.microsoft.com/office/drawing/2014/main" val="20002"/>
                    </a:ext>
                  </a:extLst>
                </a:gridCol>
                <a:gridCol w="1010699">
                  <a:extLst>
                    <a:ext uri="{9D8B030D-6E8A-4147-A177-3AD203B41FA5}">
                      <a16:colId xmlns:a16="http://schemas.microsoft.com/office/drawing/2014/main" val="20003"/>
                    </a:ext>
                  </a:extLst>
                </a:gridCol>
                <a:gridCol w="1010699">
                  <a:extLst>
                    <a:ext uri="{9D8B030D-6E8A-4147-A177-3AD203B41FA5}">
                      <a16:colId xmlns:a16="http://schemas.microsoft.com/office/drawing/2014/main" val="20004"/>
                    </a:ext>
                  </a:extLst>
                </a:gridCol>
                <a:gridCol w="1010699">
                  <a:extLst>
                    <a:ext uri="{9D8B030D-6E8A-4147-A177-3AD203B41FA5}">
                      <a16:colId xmlns:a16="http://schemas.microsoft.com/office/drawing/2014/main" val="20005"/>
                    </a:ext>
                  </a:extLst>
                </a:gridCol>
                <a:gridCol w="1010699">
                  <a:extLst>
                    <a:ext uri="{9D8B030D-6E8A-4147-A177-3AD203B41FA5}">
                      <a16:colId xmlns:a16="http://schemas.microsoft.com/office/drawing/2014/main" val="20006"/>
                    </a:ext>
                  </a:extLst>
                </a:gridCol>
                <a:gridCol w="1010699">
                  <a:extLst>
                    <a:ext uri="{9D8B030D-6E8A-4147-A177-3AD203B41FA5}">
                      <a16:colId xmlns:a16="http://schemas.microsoft.com/office/drawing/2014/main" val="20007"/>
                    </a:ext>
                  </a:extLst>
                </a:gridCol>
              </a:tblGrid>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Row</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a</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b</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dirty="0"/>
                        <a:t>a/b</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a%b</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dirty="0"/>
                        <a:t>gcd</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dirty="0"/>
                        <a:t>x</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dirty="0"/>
                        <a:t>y</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1</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dirty="0"/>
                        <a:t>99</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78</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2</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3</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4</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5</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6</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3" name="Title 2">
            <a:extLst>
              <a:ext uri="{FF2B5EF4-FFF2-40B4-BE49-F238E27FC236}">
                <a16:creationId xmlns:a16="http://schemas.microsoft.com/office/drawing/2014/main" id="{3C830245-6B83-490F-87C0-ED306757E5BA}"/>
              </a:ext>
            </a:extLst>
          </p:cNvPr>
          <p:cNvSpPr>
            <a:spLocks noGrp="1"/>
          </p:cNvSpPr>
          <p:nvPr>
            <p:ph type="title"/>
          </p:nvPr>
        </p:nvSpPr>
        <p:spPr>
          <a:xfrm>
            <a:off x="2231136" y="33556"/>
            <a:ext cx="7729728" cy="1188720"/>
          </a:xfrm>
        </p:spPr>
        <p:txBody>
          <a:bodyPr/>
          <a:lstStyle/>
          <a:p>
            <a:r>
              <a:rPr lang="en-US" dirty="0"/>
              <a:t>XGCD(99,78)</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aphicFrame>
        <p:nvGraphicFramePr>
          <p:cNvPr id="44" name="Google Shape;44;p10"/>
          <p:cNvGraphicFramePr/>
          <p:nvPr>
            <p:extLst>
              <p:ext uri="{D42A27DB-BD31-4B8C-83A1-F6EECF244321}">
                <p14:modId xmlns:p14="http://schemas.microsoft.com/office/powerpoint/2010/main" val="1947233116"/>
              </p:ext>
            </p:extLst>
          </p:nvPr>
        </p:nvGraphicFramePr>
        <p:xfrm>
          <a:off x="2053204" y="1342334"/>
          <a:ext cx="8085592" cy="4139884"/>
        </p:xfrm>
        <a:graphic>
          <a:graphicData uri="http://schemas.openxmlformats.org/drawingml/2006/table">
            <a:tbl>
              <a:tblPr>
                <a:noFill/>
              </a:tblPr>
              <a:tblGrid>
                <a:gridCol w="1010699">
                  <a:extLst>
                    <a:ext uri="{9D8B030D-6E8A-4147-A177-3AD203B41FA5}">
                      <a16:colId xmlns:a16="http://schemas.microsoft.com/office/drawing/2014/main" val="20000"/>
                    </a:ext>
                  </a:extLst>
                </a:gridCol>
                <a:gridCol w="1010699">
                  <a:extLst>
                    <a:ext uri="{9D8B030D-6E8A-4147-A177-3AD203B41FA5}">
                      <a16:colId xmlns:a16="http://schemas.microsoft.com/office/drawing/2014/main" val="20001"/>
                    </a:ext>
                  </a:extLst>
                </a:gridCol>
                <a:gridCol w="1010699">
                  <a:extLst>
                    <a:ext uri="{9D8B030D-6E8A-4147-A177-3AD203B41FA5}">
                      <a16:colId xmlns:a16="http://schemas.microsoft.com/office/drawing/2014/main" val="20002"/>
                    </a:ext>
                  </a:extLst>
                </a:gridCol>
                <a:gridCol w="1010699">
                  <a:extLst>
                    <a:ext uri="{9D8B030D-6E8A-4147-A177-3AD203B41FA5}">
                      <a16:colId xmlns:a16="http://schemas.microsoft.com/office/drawing/2014/main" val="20003"/>
                    </a:ext>
                  </a:extLst>
                </a:gridCol>
                <a:gridCol w="1010699">
                  <a:extLst>
                    <a:ext uri="{9D8B030D-6E8A-4147-A177-3AD203B41FA5}">
                      <a16:colId xmlns:a16="http://schemas.microsoft.com/office/drawing/2014/main" val="20004"/>
                    </a:ext>
                  </a:extLst>
                </a:gridCol>
                <a:gridCol w="1010699">
                  <a:extLst>
                    <a:ext uri="{9D8B030D-6E8A-4147-A177-3AD203B41FA5}">
                      <a16:colId xmlns:a16="http://schemas.microsoft.com/office/drawing/2014/main" val="20005"/>
                    </a:ext>
                  </a:extLst>
                </a:gridCol>
                <a:gridCol w="1010699">
                  <a:extLst>
                    <a:ext uri="{9D8B030D-6E8A-4147-A177-3AD203B41FA5}">
                      <a16:colId xmlns:a16="http://schemas.microsoft.com/office/drawing/2014/main" val="20006"/>
                    </a:ext>
                  </a:extLst>
                </a:gridCol>
                <a:gridCol w="1010699">
                  <a:extLst>
                    <a:ext uri="{9D8B030D-6E8A-4147-A177-3AD203B41FA5}">
                      <a16:colId xmlns:a16="http://schemas.microsoft.com/office/drawing/2014/main" val="20007"/>
                    </a:ext>
                  </a:extLst>
                </a:gridCol>
              </a:tblGrid>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Row</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a</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b</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dirty="0"/>
                        <a:t>a/b</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a%b</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dirty="0"/>
                        <a:t>gcd</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dirty="0"/>
                        <a:t>x</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dirty="0"/>
                        <a:t>y</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1</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99</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78</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21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2</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3</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4</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5</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6</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3" name="Title 2">
            <a:extLst>
              <a:ext uri="{FF2B5EF4-FFF2-40B4-BE49-F238E27FC236}">
                <a16:creationId xmlns:a16="http://schemas.microsoft.com/office/drawing/2014/main" id="{3C830245-6B83-490F-87C0-ED306757E5BA}"/>
              </a:ext>
            </a:extLst>
          </p:cNvPr>
          <p:cNvSpPr>
            <a:spLocks noGrp="1"/>
          </p:cNvSpPr>
          <p:nvPr>
            <p:ph type="title"/>
          </p:nvPr>
        </p:nvSpPr>
        <p:spPr>
          <a:xfrm>
            <a:off x="2231136" y="33556"/>
            <a:ext cx="7729728" cy="1188720"/>
          </a:xfrm>
        </p:spPr>
        <p:txBody>
          <a:bodyPr/>
          <a:lstStyle/>
          <a:p>
            <a:r>
              <a:rPr lang="en-US" dirty="0"/>
              <a:t>XGCD(99,78)</a:t>
            </a:r>
          </a:p>
        </p:txBody>
      </p:sp>
    </p:spTree>
    <p:extLst>
      <p:ext uri="{BB962C8B-B14F-4D97-AF65-F5344CB8AC3E}">
        <p14:creationId xmlns:p14="http://schemas.microsoft.com/office/powerpoint/2010/main" val="3356915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aphicFrame>
        <p:nvGraphicFramePr>
          <p:cNvPr id="44" name="Google Shape;44;p10"/>
          <p:cNvGraphicFramePr/>
          <p:nvPr>
            <p:extLst>
              <p:ext uri="{D42A27DB-BD31-4B8C-83A1-F6EECF244321}">
                <p14:modId xmlns:p14="http://schemas.microsoft.com/office/powerpoint/2010/main" val="3181272949"/>
              </p:ext>
            </p:extLst>
          </p:nvPr>
        </p:nvGraphicFramePr>
        <p:xfrm>
          <a:off x="2053204" y="1342334"/>
          <a:ext cx="8085592" cy="4139884"/>
        </p:xfrm>
        <a:graphic>
          <a:graphicData uri="http://schemas.openxmlformats.org/drawingml/2006/table">
            <a:tbl>
              <a:tblPr>
                <a:noFill/>
              </a:tblPr>
              <a:tblGrid>
                <a:gridCol w="1010699">
                  <a:extLst>
                    <a:ext uri="{9D8B030D-6E8A-4147-A177-3AD203B41FA5}">
                      <a16:colId xmlns:a16="http://schemas.microsoft.com/office/drawing/2014/main" val="20000"/>
                    </a:ext>
                  </a:extLst>
                </a:gridCol>
                <a:gridCol w="1010699">
                  <a:extLst>
                    <a:ext uri="{9D8B030D-6E8A-4147-A177-3AD203B41FA5}">
                      <a16:colId xmlns:a16="http://schemas.microsoft.com/office/drawing/2014/main" val="20001"/>
                    </a:ext>
                  </a:extLst>
                </a:gridCol>
                <a:gridCol w="1010699">
                  <a:extLst>
                    <a:ext uri="{9D8B030D-6E8A-4147-A177-3AD203B41FA5}">
                      <a16:colId xmlns:a16="http://schemas.microsoft.com/office/drawing/2014/main" val="20002"/>
                    </a:ext>
                  </a:extLst>
                </a:gridCol>
                <a:gridCol w="1010699">
                  <a:extLst>
                    <a:ext uri="{9D8B030D-6E8A-4147-A177-3AD203B41FA5}">
                      <a16:colId xmlns:a16="http://schemas.microsoft.com/office/drawing/2014/main" val="20003"/>
                    </a:ext>
                  </a:extLst>
                </a:gridCol>
                <a:gridCol w="1010699">
                  <a:extLst>
                    <a:ext uri="{9D8B030D-6E8A-4147-A177-3AD203B41FA5}">
                      <a16:colId xmlns:a16="http://schemas.microsoft.com/office/drawing/2014/main" val="20004"/>
                    </a:ext>
                  </a:extLst>
                </a:gridCol>
                <a:gridCol w="1010699">
                  <a:extLst>
                    <a:ext uri="{9D8B030D-6E8A-4147-A177-3AD203B41FA5}">
                      <a16:colId xmlns:a16="http://schemas.microsoft.com/office/drawing/2014/main" val="20005"/>
                    </a:ext>
                  </a:extLst>
                </a:gridCol>
                <a:gridCol w="1010699">
                  <a:extLst>
                    <a:ext uri="{9D8B030D-6E8A-4147-A177-3AD203B41FA5}">
                      <a16:colId xmlns:a16="http://schemas.microsoft.com/office/drawing/2014/main" val="20006"/>
                    </a:ext>
                  </a:extLst>
                </a:gridCol>
                <a:gridCol w="1010699">
                  <a:extLst>
                    <a:ext uri="{9D8B030D-6E8A-4147-A177-3AD203B41FA5}">
                      <a16:colId xmlns:a16="http://schemas.microsoft.com/office/drawing/2014/main" val="20007"/>
                    </a:ext>
                  </a:extLst>
                </a:gridCol>
              </a:tblGrid>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Row</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a</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b</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dirty="0"/>
                        <a:t>a/b</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a%b</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dirty="0"/>
                        <a:t>gcd</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dirty="0"/>
                        <a:t>x</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dirty="0"/>
                        <a:t>y</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1</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99</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78</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21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2</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78</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21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15</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3</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4</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5</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6</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3" name="Title 2">
            <a:extLst>
              <a:ext uri="{FF2B5EF4-FFF2-40B4-BE49-F238E27FC236}">
                <a16:creationId xmlns:a16="http://schemas.microsoft.com/office/drawing/2014/main" id="{3C830245-6B83-490F-87C0-ED306757E5BA}"/>
              </a:ext>
            </a:extLst>
          </p:cNvPr>
          <p:cNvSpPr>
            <a:spLocks noGrp="1"/>
          </p:cNvSpPr>
          <p:nvPr>
            <p:ph type="title"/>
          </p:nvPr>
        </p:nvSpPr>
        <p:spPr>
          <a:xfrm>
            <a:off x="2231136" y="33556"/>
            <a:ext cx="7729728" cy="1188720"/>
          </a:xfrm>
        </p:spPr>
        <p:txBody>
          <a:bodyPr/>
          <a:lstStyle/>
          <a:p>
            <a:r>
              <a:rPr lang="en-US" dirty="0"/>
              <a:t>XGCD(99,78)</a:t>
            </a:r>
          </a:p>
        </p:txBody>
      </p:sp>
    </p:spTree>
    <p:extLst>
      <p:ext uri="{BB962C8B-B14F-4D97-AF65-F5344CB8AC3E}">
        <p14:creationId xmlns:p14="http://schemas.microsoft.com/office/powerpoint/2010/main" val="842758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aphicFrame>
        <p:nvGraphicFramePr>
          <p:cNvPr id="44" name="Google Shape;44;p10"/>
          <p:cNvGraphicFramePr/>
          <p:nvPr>
            <p:extLst>
              <p:ext uri="{D42A27DB-BD31-4B8C-83A1-F6EECF244321}">
                <p14:modId xmlns:p14="http://schemas.microsoft.com/office/powerpoint/2010/main" val="1441234009"/>
              </p:ext>
            </p:extLst>
          </p:nvPr>
        </p:nvGraphicFramePr>
        <p:xfrm>
          <a:off x="2053204" y="1342334"/>
          <a:ext cx="8085592" cy="4139884"/>
        </p:xfrm>
        <a:graphic>
          <a:graphicData uri="http://schemas.openxmlformats.org/drawingml/2006/table">
            <a:tbl>
              <a:tblPr>
                <a:noFill/>
              </a:tblPr>
              <a:tblGrid>
                <a:gridCol w="1010699">
                  <a:extLst>
                    <a:ext uri="{9D8B030D-6E8A-4147-A177-3AD203B41FA5}">
                      <a16:colId xmlns:a16="http://schemas.microsoft.com/office/drawing/2014/main" val="20000"/>
                    </a:ext>
                  </a:extLst>
                </a:gridCol>
                <a:gridCol w="1010699">
                  <a:extLst>
                    <a:ext uri="{9D8B030D-6E8A-4147-A177-3AD203B41FA5}">
                      <a16:colId xmlns:a16="http://schemas.microsoft.com/office/drawing/2014/main" val="20001"/>
                    </a:ext>
                  </a:extLst>
                </a:gridCol>
                <a:gridCol w="1010699">
                  <a:extLst>
                    <a:ext uri="{9D8B030D-6E8A-4147-A177-3AD203B41FA5}">
                      <a16:colId xmlns:a16="http://schemas.microsoft.com/office/drawing/2014/main" val="20002"/>
                    </a:ext>
                  </a:extLst>
                </a:gridCol>
                <a:gridCol w="1010699">
                  <a:extLst>
                    <a:ext uri="{9D8B030D-6E8A-4147-A177-3AD203B41FA5}">
                      <a16:colId xmlns:a16="http://schemas.microsoft.com/office/drawing/2014/main" val="20003"/>
                    </a:ext>
                  </a:extLst>
                </a:gridCol>
                <a:gridCol w="1010699">
                  <a:extLst>
                    <a:ext uri="{9D8B030D-6E8A-4147-A177-3AD203B41FA5}">
                      <a16:colId xmlns:a16="http://schemas.microsoft.com/office/drawing/2014/main" val="20004"/>
                    </a:ext>
                  </a:extLst>
                </a:gridCol>
                <a:gridCol w="1010699">
                  <a:extLst>
                    <a:ext uri="{9D8B030D-6E8A-4147-A177-3AD203B41FA5}">
                      <a16:colId xmlns:a16="http://schemas.microsoft.com/office/drawing/2014/main" val="20005"/>
                    </a:ext>
                  </a:extLst>
                </a:gridCol>
                <a:gridCol w="1010699">
                  <a:extLst>
                    <a:ext uri="{9D8B030D-6E8A-4147-A177-3AD203B41FA5}">
                      <a16:colId xmlns:a16="http://schemas.microsoft.com/office/drawing/2014/main" val="20006"/>
                    </a:ext>
                  </a:extLst>
                </a:gridCol>
                <a:gridCol w="1010699">
                  <a:extLst>
                    <a:ext uri="{9D8B030D-6E8A-4147-A177-3AD203B41FA5}">
                      <a16:colId xmlns:a16="http://schemas.microsoft.com/office/drawing/2014/main" val="20007"/>
                    </a:ext>
                  </a:extLst>
                </a:gridCol>
              </a:tblGrid>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Row</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a</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b</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dirty="0"/>
                        <a:t>a/b</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a%b</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dirty="0"/>
                        <a:t>gcd</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dirty="0"/>
                        <a:t>x</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dirty="0"/>
                        <a:t>y</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1</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99</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78</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21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2</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78</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21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15</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3</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21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15</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6</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4</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5</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6</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3" name="Title 2">
            <a:extLst>
              <a:ext uri="{FF2B5EF4-FFF2-40B4-BE49-F238E27FC236}">
                <a16:creationId xmlns:a16="http://schemas.microsoft.com/office/drawing/2014/main" id="{3C830245-6B83-490F-87C0-ED306757E5BA}"/>
              </a:ext>
            </a:extLst>
          </p:cNvPr>
          <p:cNvSpPr>
            <a:spLocks noGrp="1"/>
          </p:cNvSpPr>
          <p:nvPr>
            <p:ph type="title"/>
          </p:nvPr>
        </p:nvSpPr>
        <p:spPr>
          <a:xfrm>
            <a:off x="2231136" y="33556"/>
            <a:ext cx="7729728" cy="1188720"/>
          </a:xfrm>
        </p:spPr>
        <p:txBody>
          <a:bodyPr/>
          <a:lstStyle/>
          <a:p>
            <a:r>
              <a:rPr lang="en-US" dirty="0"/>
              <a:t>XGCD(99,78)</a:t>
            </a:r>
          </a:p>
        </p:txBody>
      </p:sp>
    </p:spTree>
    <p:extLst>
      <p:ext uri="{BB962C8B-B14F-4D97-AF65-F5344CB8AC3E}">
        <p14:creationId xmlns:p14="http://schemas.microsoft.com/office/powerpoint/2010/main" val="4004505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7A232-F91F-46A6-AD25-536B57B4282B}"/>
              </a:ext>
            </a:extLst>
          </p:cNvPr>
          <p:cNvSpPr>
            <a:spLocks noGrp="1"/>
          </p:cNvSpPr>
          <p:nvPr>
            <p:ph type="title"/>
          </p:nvPr>
        </p:nvSpPr>
        <p:spPr/>
        <p:txBody>
          <a:bodyPr/>
          <a:lstStyle/>
          <a:p>
            <a:r>
              <a:rPr lang="en-US" dirty="0"/>
              <a:t>Agenda For Today</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CE98401-F7C9-4AA8-B3A0-609DDCB5C783}"/>
                  </a:ext>
                </a:extLst>
              </p:cNvPr>
              <p:cNvSpPr>
                <a:spLocks noGrp="1"/>
              </p:cNvSpPr>
              <p:nvPr>
                <p:ph idx="1"/>
              </p:nvPr>
            </p:nvSpPr>
            <p:spPr>
              <a:xfrm>
                <a:off x="2231136" y="2377985"/>
                <a:ext cx="7729728" cy="3101983"/>
              </a:xfrm>
            </p:spPr>
            <p:txBody>
              <a:bodyPr>
                <a:noAutofit/>
              </a:bodyPr>
              <a:lstStyle/>
              <a:p>
                <a:pPr marL="0" indent="0">
                  <a:buNone/>
                </a:pPr>
                <a:r>
                  <a:rPr lang="en-US" sz="1400" dirty="0"/>
                  <a:t>Extended Euclidean Algorithm</a:t>
                </a:r>
              </a:p>
              <a:p>
                <a:pPr marL="0" indent="0">
                  <a:buNone/>
                </a:pPr>
                <a:r>
                  <a:rPr lang="en-US" sz="1400" dirty="0"/>
                  <a:t>- By hand and code</a:t>
                </a:r>
              </a:p>
              <a:p>
                <a:pPr marL="0" indent="0">
                  <a:buNone/>
                </a:pPr>
                <a:r>
                  <a:rPr lang="en-US" sz="1400" dirty="0"/>
                  <a:t>- Implications for RSA</a:t>
                </a:r>
              </a:p>
              <a:p>
                <a:pPr marL="0" indent="0">
                  <a:buNone/>
                </a:pPr>
                <a:r>
                  <a:rPr lang="en-US" sz="1400" dirty="0"/>
                  <a:t>Shor’s Algorithm						                                  - Classical Prime Factorization problem: </a:t>
                </a:r>
                <a14:m>
                  <m:oMath xmlns:m="http://schemas.openxmlformats.org/officeDocument/2006/math">
                    <m:r>
                      <a:rPr lang="en-US" sz="1400" b="0" i="1" smtClean="0">
                        <a:latin typeface="Cambria Math" panose="02040503050406030204" pitchFamily="18" charset="0"/>
                      </a:rPr>
                      <m:t>𝑂</m:t>
                    </m:r>
                    <m:d>
                      <m:dPr>
                        <m:ctrlPr>
                          <a:rPr lang="en-US" sz="1400" b="0" i="1" smtClean="0">
                            <a:latin typeface="Cambria Math" panose="02040503050406030204" pitchFamily="18" charset="0"/>
                          </a:rPr>
                        </m:ctrlPr>
                      </m:dPr>
                      <m:e>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𝑒</m:t>
                            </m:r>
                          </m:e>
                          <m:sup>
                            <m:r>
                              <a:rPr lang="en-US" sz="1400" b="0" i="1" smtClean="0">
                                <a:latin typeface="Cambria Math" panose="02040503050406030204" pitchFamily="18" charset="0"/>
                              </a:rPr>
                              <m:t>𝑐</m:t>
                            </m:r>
                            <m:sSup>
                              <m:sSupPr>
                                <m:ctrlPr>
                                  <a:rPr lang="en-US" sz="1400" b="0" i="1" smtClean="0">
                                    <a:latin typeface="Cambria Math" panose="02040503050406030204" pitchFamily="18" charset="0"/>
                                  </a:rPr>
                                </m:ctrlPr>
                              </m:sSupPr>
                              <m:e>
                                <m:d>
                                  <m:dPr>
                                    <m:ctrlPr>
                                      <a:rPr lang="en-US" sz="1400" b="0" i="1" smtClean="0">
                                        <a:latin typeface="Cambria Math" panose="02040503050406030204" pitchFamily="18" charset="0"/>
                                      </a:rPr>
                                    </m:ctrlPr>
                                  </m:dPr>
                                  <m:e>
                                    <m:func>
                                      <m:funcPr>
                                        <m:ctrlPr>
                                          <a:rPr lang="en-US" sz="1400" b="0" i="1" smtClean="0">
                                            <a:latin typeface="Cambria Math" panose="02040503050406030204" pitchFamily="18" charset="0"/>
                                          </a:rPr>
                                        </m:ctrlPr>
                                      </m:funcPr>
                                      <m:fName>
                                        <m:r>
                                          <m:rPr>
                                            <m:sty m:val="p"/>
                                          </m:rPr>
                                          <a:rPr lang="en-US" sz="1400" b="0" i="0" smtClean="0">
                                            <a:latin typeface="Cambria Math" panose="02040503050406030204" pitchFamily="18" charset="0"/>
                                          </a:rPr>
                                          <m:t>log</m:t>
                                        </m:r>
                                      </m:fName>
                                      <m:e>
                                        <m:r>
                                          <a:rPr lang="en-US" sz="1400" b="0" i="1" smtClean="0">
                                            <a:latin typeface="Cambria Math" panose="02040503050406030204" pitchFamily="18" charset="0"/>
                                          </a:rPr>
                                          <m:t>𝑛</m:t>
                                        </m:r>
                                        <m:r>
                                          <a:rPr lang="en-US" sz="1400" b="0" i="1" smtClean="0">
                                            <a:latin typeface="Cambria Math" panose="02040503050406030204" pitchFamily="18" charset="0"/>
                                          </a:rPr>
                                          <m:t> </m:t>
                                        </m:r>
                                      </m:e>
                                    </m:func>
                                  </m:e>
                                </m:d>
                              </m:e>
                              <m:sup>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3</m:t>
                                    </m:r>
                                  </m:den>
                                </m:f>
                              </m:sup>
                            </m:sSup>
                            <m:d>
                              <m:dPr>
                                <m:ctrlPr>
                                  <a:rPr lang="en-US" sz="1400" b="0" i="1" smtClean="0">
                                    <a:latin typeface="Cambria Math" panose="02040503050406030204" pitchFamily="18" charset="0"/>
                                  </a:rPr>
                                </m:ctrlPr>
                              </m:dPr>
                              <m:e>
                                <m:sSup>
                                  <m:sSupPr>
                                    <m:ctrlPr>
                                      <a:rPr lang="en-US" sz="1400" b="0" i="1" smtClean="0">
                                        <a:latin typeface="Cambria Math" panose="02040503050406030204" pitchFamily="18" charset="0"/>
                                      </a:rPr>
                                    </m:ctrlPr>
                                  </m:sSupPr>
                                  <m:e>
                                    <m:func>
                                      <m:funcPr>
                                        <m:ctrlPr>
                                          <a:rPr lang="en-US" sz="1400" b="0" i="1" smtClean="0">
                                            <a:latin typeface="Cambria Math" panose="02040503050406030204" pitchFamily="18" charset="0"/>
                                          </a:rPr>
                                        </m:ctrlPr>
                                      </m:funcPr>
                                      <m:fName>
                                        <m:r>
                                          <m:rPr>
                                            <m:sty m:val="p"/>
                                          </m:rPr>
                                          <a:rPr lang="en-US" sz="1400" b="0" i="0" smtClean="0">
                                            <a:latin typeface="Cambria Math" panose="02040503050406030204" pitchFamily="18" charset="0"/>
                                          </a:rPr>
                                          <m:t>log</m:t>
                                        </m:r>
                                      </m:fName>
                                      <m:e>
                                        <m:d>
                                          <m:dPr>
                                            <m:ctrlPr>
                                              <a:rPr lang="en-US" sz="1400" b="0" i="1" smtClean="0">
                                                <a:latin typeface="Cambria Math" panose="02040503050406030204" pitchFamily="18" charset="0"/>
                                              </a:rPr>
                                            </m:ctrlPr>
                                          </m:dPr>
                                          <m:e>
                                            <m:func>
                                              <m:funcPr>
                                                <m:ctrlPr>
                                                  <a:rPr lang="en-US" sz="1400" b="0" i="1" smtClean="0">
                                                    <a:latin typeface="Cambria Math" panose="02040503050406030204" pitchFamily="18" charset="0"/>
                                                  </a:rPr>
                                                </m:ctrlPr>
                                              </m:funcPr>
                                              <m:fName>
                                                <m:r>
                                                  <m:rPr>
                                                    <m:sty m:val="p"/>
                                                  </m:rPr>
                                                  <a:rPr lang="en-US" sz="1400" b="0" i="0" smtClean="0">
                                                    <a:latin typeface="Cambria Math" panose="02040503050406030204" pitchFamily="18" charset="0"/>
                                                  </a:rPr>
                                                  <m:t>log</m:t>
                                                </m:r>
                                              </m:fName>
                                              <m:e>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𝑛</m:t>
                                                    </m:r>
                                                  </m:e>
                                                </m:d>
                                              </m:e>
                                            </m:func>
                                          </m:e>
                                        </m:d>
                                      </m:e>
                                    </m:func>
                                  </m:e>
                                  <m:sup>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2</m:t>
                                        </m:r>
                                      </m:num>
                                      <m:den>
                                        <m:r>
                                          <a:rPr lang="en-US" sz="1400" b="0" i="1" smtClean="0">
                                            <a:latin typeface="Cambria Math" panose="02040503050406030204" pitchFamily="18" charset="0"/>
                                          </a:rPr>
                                          <m:t>3</m:t>
                                        </m:r>
                                      </m:den>
                                    </m:f>
                                  </m:sup>
                                </m:sSup>
                              </m:e>
                            </m:d>
                          </m:sup>
                        </m:sSup>
                      </m:e>
                    </m:d>
                  </m:oMath>
                </a14:m>
                <a:endParaRPr lang="en-US" sz="1400" b="0" dirty="0"/>
              </a:p>
              <a:p>
                <a:pPr marL="0" indent="0">
                  <a:buNone/>
                </a:pPr>
                <a:r>
                  <a:rPr lang="en-US" sz="1400" dirty="0"/>
                  <a:t>- Quantum version: </a:t>
                </a:r>
                <a14:m>
                  <m:oMath xmlns:m="http://schemas.openxmlformats.org/officeDocument/2006/math">
                    <m:r>
                      <a:rPr lang="en-US" sz="1400" b="0" i="1" smtClean="0">
                        <a:latin typeface="Cambria Math" panose="02040503050406030204" pitchFamily="18" charset="0"/>
                      </a:rPr>
                      <m:t>𝑂</m:t>
                    </m:r>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func>
                          <m:funcPr>
                            <m:ctrlPr>
                              <a:rPr lang="en-US" sz="1400" b="0" i="1" smtClean="0">
                                <a:latin typeface="Cambria Math" panose="02040503050406030204" pitchFamily="18" charset="0"/>
                              </a:rPr>
                            </m:ctrlPr>
                          </m:funcPr>
                          <m:fName>
                            <m:r>
                              <m:rPr>
                                <m:sty m:val="p"/>
                              </m:rPr>
                              <a:rPr lang="en-US" sz="1400" b="0" i="0" smtClean="0">
                                <a:latin typeface="Cambria Math" panose="02040503050406030204" pitchFamily="18" charset="0"/>
                              </a:rPr>
                              <m:t>log</m:t>
                            </m:r>
                          </m:fName>
                          <m:e>
                            <m:r>
                              <a:rPr lang="en-US" sz="1400" b="0" i="1" smtClean="0">
                                <a:latin typeface="Cambria Math" panose="02040503050406030204" pitchFamily="18" charset="0"/>
                              </a:rPr>
                              <m:t>𝑛</m:t>
                            </m:r>
                            <m:r>
                              <a:rPr lang="en-US" sz="1400" b="0" i="1" smtClean="0">
                                <a:latin typeface="Cambria Math" panose="02040503050406030204" pitchFamily="18" charset="0"/>
                              </a:rPr>
                              <m:t>)</m:t>
                            </m:r>
                          </m:e>
                        </m:func>
                      </m:e>
                      <m:sup>
                        <m:r>
                          <a:rPr lang="en-US" sz="1400" b="0" i="1" smtClean="0">
                            <a:latin typeface="Cambria Math" panose="02040503050406030204" pitchFamily="18" charset="0"/>
                          </a:rPr>
                          <m:t>2</m:t>
                        </m:r>
                      </m:sup>
                    </m:sSup>
                    <m:d>
                      <m:dPr>
                        <m:ctrlPr>
                          <a:rPr lang="en-US" sz="1400" b="0" i="1" smtClean="0">
                            <a:latin typeface="Cambria Math" panose="02040503050406030204" pitchFamily="18" charset="0"/>
                          </a:rPr>
                        </m:ctrlPr>
                      </m:dPr>
                      <m:e>
                        <m:func>
                          <m:funcPr>
                            <m:ctrlPr>
                              <a:rPr lang="en-US" sz="1400" b="0" i="1" smtClean="0">
                                <a:latin typeface="Cambria Math" panose="02040503050406030204" pitchFamily="18" charset="0"/>
                              </a:rPr>
                            </m:ctrlPr>
                          </m:funcPr>
                          <m:fName>
                            <m:r>
                              <m:rPr>
                                <m:sty m:val="p"/>
                              </m:rPr>
                              <a:rPr lang="en-US" sz="1400" b="0" i="0" smtClean="0">
                                <a:latin typeface="Cambria Math" panose="02040503050406030204" pitchFamily="18" charset="0"/>
                              </a:rPr>
                              <m:t>log</m:t>
                            </m:r>
                          </m:fName>
                          <m:e>
                            <m:d>
                              <m:dPr>
                                <m:ctrlPr>
                                  <a:rPr lang="en-US" sz="1400" b="0" i="1" smtClean="0">
                                    <a:latin typeface="Cambria Math" panose="02040503050406030204" pitchFamily="18" charset="0"/>
                                  </a:rPr>
                                </m:ctrlPr>
                              </m:dPr>
                              <m:e>
                                <m:func>
                                  <m:funcPr>
                                    <m:ctrlPr>
                                      <a:rPr lang="en-US" sz="1400" b="0" i="1" smtClean="0">
                                        <a:latin typeface="Cambria Math" panose="02040503050406030204" pitchFamily="18" charset="0"/>
                                      </a:rPr>
                                    </m:ctrlPr>
                                  </m:funcPr>
                                  <m:fName>
                                    <m:r>
                                      <m:rPr>
                                        <m:sty m:val="p"/>
                                      </m:rPr>
                                      <a:rPr lang="en-US" sz="1400" b="0" i="0" smtClean="0">
                                        <a:latin typeface="Cambria Math" panose="02040503050406030204" pitchFamily="18" charset="0"/>
                                      </a:rPr>
                                      <m:t>log</m:t>
                                    </m:r>
                                  </m:fName>
                                  <m:e>
                                    <m:d>
                                      <m:dPr>
                                        <m:ctrlPr>
                                          <a:rPr lang="en-US" sz="1400" b="0" i="1" smtClean="0">
                                            <a:latin typeface="Cambria Math" panose="02040503050406030204" pitchFamily="18" charset="0"/>
                                          </a:rPr>
                                        </m:ctrlPr>
                                      </m:dPr>
                                      <m:e>
                                        <m:func>
                                          <m:funcPr>
                                            <m:ctrlPr>
                                              <a:rPr lang="en-US" sz="1400" b="0" i="1" smtClean="0">
                                                <a:latin typeface="Cambria Math" panose="02040503050406030204" pitchFamily="18" charset="0"/>
                                              </a:rPr>
                                            </m:ctrlPr>
                                          </m:funcPr>
                                          <m:fName>
                                            <m:r>
                                              <m:rPr>
                                                <m:sty m:val="p"/>
                                              </m:rPr>
                                              <a:rPr lang="en-US" sz="1400" b="0" i="0" smtClean="0">
                                                <a:latin typeface="Cambria Math" panose="02040503050406030204" pitchFamily="18" charset="0"/>
                                              </a:rPr>
                                              <m:t>log</m:t>
                                            </m:r>
                                          </m:fName>
                                          <m:e>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𝑛</m:t>
                                                </m:r>
                                              </m:e>
                                            </m:d>
                                          </m:e>
                                        </m:func>
                                      </m:e>
                                    </m:d>
                                  </m:e>
                                </m:func>
                              </m:e>
                            </m:d>
                          </m:e>
                        </m:func>
                      </m:e>
                    </m:d>
                    <m:r>
                      <a:rPr lang="en-US" sz="1400" b="0" i="1" smtClean="0">
                        <a:latin typeface="Cambria Math" panose="02040503050406030204" pitchFamily="18" charset="0"/>
                      </a:rPr>
                      <m:t>)</m:t>
                    </m:r>
                  </m:oMath>
                </a14:m>
                <a:endParaRPr lang="en-US" sz="1400" dirty="0"/>
              </a:p>
              <a:p>
                <a:pPr lvl="1"/>
                <a:r>
                  <a:rPr lang="en-US" sz="1400" dirty="0"/>
                  <a:t>Why we don’t use quantum computers</a:t>
                </a:r>
              </a:p>
              <a:p>
                <a:pPr marL="0" indent="0">
                  <a:buNone/>
                </a:pPr>
                <a:r>
                  <a:rPr lang="en-US" sz="1400" dirty="0"/>
                  <a:t>Hints for Project 5</a:t>
                </a:r>
              </a:p>
              <a:p>
                <a:pPr marL="0" indent="0">
                  <a:buNone/>
                </a:pPr>
                <a:r>
                  <a:rPr lang="en-US" sz="1400" dirty="0"/>
                  <a:t>- Multiplication Algorithm</a:t>
                </a:r>
              </a:p>
              <a:p>
                <a:pPr marL="0" indent="0">
                  <a:buNone/>
                </a:pPr>
                <a:r>
                  <a:rPr lang="en-US" sz="1400" dirty="0"/>
                  <a:t>- Review of Two’s Complement and Bitwise operators</a:t>
                </a:r>
              </a:p>
              <a:p>
                <a:pPr marL="0" indent="0">
                  <a:buNone/>
                </a:pPr>
                <a:r>
                  <a:rPr lang="en-US" sz="1400" dirty="0"/>
                  <a:t>- Common bugs</a:t>
                </a:r>
              </a:p>
            </p:txBody>
          </p:sp>
        </mc:Choice>
        <mc:Fallback>
          <p:sp>
            <p:nvSpPr>
              <p:cNvPr id="3" name="Content Placeholder 2">
                <a:extLst>
                  <a:ext uri="{FF2B5EF4-FFF2-40B4-BE49-F238E27FC236}">
                    <a16:creationId xmlns:a16="http://schemas.microsoft.com/office/drawing/2014/main" id="{DCE98401-F7C9-4AA8-B3A0-609DDCB5C783}"/>
                  </a:ext>
                </a:extLst>
              </p:cNvPr>
              <p:cNvSpPr>
                <a:spLocks noGrp="1" noRot="1" noChangeAspect="1" noMove="1" noResize="1" noEditPoints="1" noAdjustHandles="1" noChangeArrowheads="1" noChangeShapeType="1" noTextEdit="1"/>
              </p:cNvSpPr>
              <p:nvPr>
                <p:ph idx="1"/>
              </p:nvPr>
            </p:nvSpPr>
            <p:spPr>
              <a:xfrm>
                <a:off x="2231136" y="2377985"/>
                <a:ext cx="7729728" cy="3101983"/>
              </a:xfrm>
              <a:blipFill>
                <a:blip r:embed="rId2"/>
                <a:stretch>
                  <a:fillRect l="-237" t="-393" b="-22004"/>
                </a:stretch>
              </a:blipFill>
            </p:spPr>
            <p:txBody>
              <a:bodyPr/>
              <a:lstStyle/>
              <a:p>
                <a:r>
                  <a:rPr lang="en-US">
                    <a:noFill/>
                  </a:rPr>
                  <a:t> </a:t>
                </a:r>
              </a:p>
            </p:txBody>
          </p:sp>
        </mc:Fallback>
      </mc:AlternateContent>
    </p:spTree>
    <p:extLst>
      <p:ext uri="{BB962C8B-B14F-4D97-AF65-F5344CB8AC3E}">
        <p14:creationId xmlns:p14="http://schemas.microsoft.com/office/powerpoint/2010/main" val="42388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aphicFrame>
        <p:nvGraphicFramePr>
          <p:cNvPr id="44" name="Google Shape;44;p10"/>
          <p:cNvGraphicFramePr/>
          <p:nvPr>
            <p:extLst>
              <p:ext uri="{D42A27DB-BD31-4B8C-83A1-F6EECF244321}">
                <p14:modId xmlns:p14="http://schemas.microsoft.com/office/powerpoint/2010/main" val="1022982691"/>
              </p:ext>
            </p:extLst>
          </p:nvPr>
        </p:nvGraphicFramePr>
        <p:xfrm>
          <a:off x="2053204" y="1342334"/>
          <a:ext cx="8085592" cy="4139884"/>
        </p:xfrm>
        <a:graphic>
          <a:graphicData uri="http://schemas.openxmlformats.org/drawingml/2006/table">
            <a:tbl>
              <a:tblPr>
                <a:noFill/>
              </a:tblPr>
              <a:tblGrid>
                <a:gridCol w="1010699">
                  <a:extLst>
                    <a:ext uri="{9D8B030D-6E8A-4147-A177-3AD203B41FA5}">
                      <a16:colId xmlns:a16="http://schemas.microsoft.com/office/drawing/2014/main" val="20000"/>
                    </a:ext>
                  </a:extLst>
                </a:gridCol>
                <a:gridCol w="1010699">
                  <a:extLst>
                    <a:ext uri="{9D8B030D-6E8A-4147-A177-3AD203B41FA5}">
                      <a16:colId xmlns:a16="http://schemas.microsoft.com/office/drawing/2014/main" val="20001"/>
                    </a:ext>
                  </a:extLst>
                </a:gridCol>
                <a:gridCol w="1010699">
                  <a:extLst>
                    <a:ext uri="{9D8B030D-6E8A-4147-A177-3AD203B41FA5}">
                      <a16:colId xmlns:a16="http://schemas.microsoft.com/office/drawing/2014/main" val="20002"/>
                    </a:ext>
                  </a:extLst>
                </a:gridCol>
                <a:gridCol w="1010699">
                  <a:extLst>
                    <a:ext uri="{9D8B030D-6E8A-4147-A177-3AD203B41FA5}">
                      <a16:colId xmlns:a16="http://schemas.microsoft.com/office/drawing/2014/main" val="20003"/>
                    </a:ext>
                  </a:extLst>
                </a:gridCol>
                <a:gridCol w="1010699">
                  <a:extLst>
                    <a:ext uri="{9D8B030D-6E8A-4147-A177-3AD203B41FA5}">
                      <a16:colId xmlns:a16="http://schemas.microsoft.com/office/drawing/2014/main" val="20004"/>
                    </a:ext>
                  </a:extLst>
                </a:gridCol>
                <a:gridCol w="1010699">
                  <a:extLst>
                    <a:ext uri="{9D8B030D-6E8A-4147-A177-3AD203B41FA5}">
                      <a16:colId xmlns:a16="http://schemas.microsoft.com/office/drawing/2014/main" val="20005"/>
                    </a:ext>
                  </a:extLst>
                </a:gridCol>
                <a:gridCol w="1010699">
                  <a:extLst>
                    <a:ext uri="{9D8B030D-6E8A-4147-A177-3AD203B41FA5}">
                      <a16:colId xmlns:a16="http://schemas.microsoft.com/office/drawing/2014/main" val="20006"/>
                    </a:ext>
                  </a:extLst>
                </a:gridCol>
                <a:gridCol w="1010699">
                  <a:extLst>
                    <a:ext uri="{9D8B030D-6E8A-4147-A177-3AD203B41FA5}">
                      <a16:colId xmlns:a16="http://schemas.microsoft.com/office/drawing/2014/main" val="20007"/>
                    </a:ext>
                  </a:extLst>
                </a:gridCol>
              </a:tblGrid>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Row</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a</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b</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dirty="0"/>
                        <a:t>a/b</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a%b</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dirty="0"/>
                        <a:t>gcd</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dirty="0"/>
                        <a:t>x</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dirty="0"/>
                        <a:t>y</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1</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99</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78</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21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2</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78</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21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15</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3</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21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15</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6</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4</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15</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6</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2</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5</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6</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3" name="Title 2">
            <a:extLst>
              <a:ext uri="{FF2B5EF4-FFF2-40B4-BE49-F238E27FC236}">
                <a16:creationId xmlns:a16="http://schemas.microsoft.com/office/drawing/2014/main" id="{3C830245-6B83-490F-87C0-ED306757E5BA}"/>
              </a:ext>
            </a:extLst>
          </p:cNvPr>
          <p:cNvSpPr>
            <a:spLocks noGrp="1"/>
          </p:cNvSpPr>
          <p:nvPr>
            <p:ph type="title"/>
          </p:nvPr>
        </p:nvSpPr>
        <p:spPr>
          <a:xfrm>
            <a:off x="2231136" y="33556"/>
            <a:ext cx="7729728" cy="1188720"/>
          </a:xfrm>
        </p:spPr>
        <p:txBody>
          <a:bodyPr/>
          <a:lstStyle/>
          <a:p>
            <a:r>
              <a:rPr lang="en-US" dirty="0"/>
              <a:t>XGCD(99,78)</a:t>
            </a:r>
          </a:p>
        </p:txBody>
      </p:sp>
    </p:spTree>
    <p:extLst>
      <p:ext uri="{BB962C8B-B14F-4D97-AF65-F5344CB8AC3E}">
        <p14:creationId xmlns:p14="http://schemas.microsoft.com/office/powerpoint/2010/main" val="3563878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aphicFrame>
        <p:nvGraphicFramePr>
          <p:cNvPr id="44" name="Google Shape;44;p10"/>
          <p:cNvGraphicFramePr/>
          <p:nvPr>
            <p:extLst>
              <p:ext uri="{D42A27DB-BD31-4B8C-83A1-F6EECF244321}">
                <p14:modId xmlns:p14="http://schemas.microsoft.com/office/powerpoint/2010/main" val="1036816765"/>
              </p:ext>
            </p:extLst>
          </p:nvPr>
        </p:nvGraphicFramePr>
        <p:xfrm>
          <a:off x="2053204" y="1342334"/>
          <a:ext cx="8085592" cy="4139884"/>
        </p:xfrm>
        <a:graphic>
          <a:graphicData uri="http://schemas.openxmlformats.org/drawingml/2006/table">
            <a:tbl>
              <a:tblPr>
                <a:noFill/>
              </a:tblPr>
              <a:tblGrid>
                <a:gridCol w="1010699">
                  <a:extLst>
                    <a:ext uri="{9D8B030D-6E8A-4147-A177-3AD203B41FA5}">
                      <a16:colId xmlns:a16="http://schemas.microsoft.com/office/drawing/2014/main" val="20000"/>
                    </a:ext>
                  </a:extLst>
                </a:gridCol>
                <a:gridCol w="1010699">
                  <a:extLst>
                    <a:ext uri="{9D8B030D-6E8A-4147-A177-3AD203B41FA5}">
                      <a16:colId xmlns:a16="http://schemas.microsoft.com/office/drawing/2014/main" val="20001"/>
                    </a:ext>
                  </a:extLst>
                </a:gridCol>
                <a:gridCol w="1010699">
                  <a:extLst>
                    <a:ext uri="{9D8B030D-6E8A-4147-A177-3AD203B41FA5}">
                      <a16:colId xmlns:a16="http://schemas.microsoft.com/office/drawing/2014/main" val="20002"/>
                    </a:ext>
                  </a:extLst>
                </a:gridCol>
                <a:gridCol w="1010699">
                  <a:extLst>
                    <a:ext uri="{9D8B030D-6E8A-4147-A177-3AD203B41FA5}">
                      <a16:colId xmlns:a16="http://schemas.microsoft.com/office/drawing/2014/main" val="20003"/>
                    </a:ext>
                  </a:extLst>
                </a:gridCol>
                <a:gridCol w="1010699">
                  <a:extLst>
                    <a:ext uri="{9D8B030D-6E8A-4147-A177-3AD203B41FA5}">
                      <a16:colId xmlns:a16="http://schemas.microsoft.com/office/drawing/2014/main" val="20004"/>
                    </a:ext>
                  </a:extLst>
                </a:gridCol>
                <a:gridCol w="1010699">
                  <a:extLst>
                    <a:ext uri="{9D8B030D-6E8A-4147-A177-3AD203B41FA5}">
                      <a16:colId xmlns:a16="http://schemas.microsoft.com/office/drawing/2014/main" val="20005"/>
                    </a:ext>
                  </a:extLst>
                </a:gridCol>
                <a:gridCol w="1010699">
                  <a:extLst>
                    <a:ext uri="{9D8B030D-6E8A-4147-A177-3AD203B41FA5}">
                      <a16:colId xmlns:a16="http://schemas.microsoft.com/office/drawing/2014/main" val="20006"/>
                    </a:ext>
                  </a:extLst>
                </a:gridCol>
                <a:gridCol w="1010699">
                  <a:extLst>
                    <a:ext uri="{9D8B030D-6E8A-4147-A177-3AD203B41FA5}">
                      <a16:colId xmlns:a16="http://schemas.microsoft.com/office/drawing/2014/main" val="20007"/>
                    </a:ext>
                  </a:extLst>
                </a:gridCol>
              </a:tblGrid>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Row</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a</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b</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dirty="0"/>
                        <a:t>a/b</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a%b</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dirty="0"/>
                        <a:t>gcd</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dirty="0"/>
                        <a:t>x</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dirty="0"/>
                        <a:t>y</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1</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99</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78</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21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2</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78</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21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15</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3</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21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15</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6</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4</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15</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6</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2</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5</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6</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2</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0</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6</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3" name="Title 2">
            <a:extLst>
              <a:ext uri="{FF2B5EF4-FFF2-40B4-BE49-F238E27FC236}">
                <a16:creationId xmlns:a16="http://schemas.microsoft.com/office/drawing/2014/main" id="{3C830245-6B83-490F-87C0-ED306757E5BA}"/>
              </a:ext>
            </a:extLst>
          </p:cNvPr>
          <p:cNvSpPr>
            <a:spLocks noGrp="1"/>
          </p:cNvSpPr>
          <p:nvPr>
            <p:ph type="title"/>
          </p:nvPr>
        </p:nvSpPr>
        <p:spPr>
          <a:xfrm>
            <a:off x="2231136" y="33556"/>
            <a:ext cx="7729728" cy="1188720"/>
          </a:xfrm>
        </p:spPr>
        <p:txBody>
          <a:bodyPr/>
          <a:lstStyle/>
          <a:p>
            <a:r>
              <a:rPr lang="en-US" dirty="0"/>
              <a:t>XGCD(99,78)</a:t>
            </a:r>
          </a:p>
        </p:txBody>
      </p:sp>
    </p:spTree>
    <p:extLst>
      <p:ext uri="{BB962C8B-B14F-4D97-AF65-F5344CB8AC3E}">
        <p14:creationId xmlns:p14="http://schemas.microsoft.com/office/powerpoint/2010/main" val="2909712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aphicFrame>
        <p:nvGraphicFramePr>
          <p:cNvPr id="44" name="Google Shape;44;p10"/>
          <p:cNvGraphicFramePr/>
          <p:nvPr>
            <p:extLst>
              <p:ext uri="{D42A27DB-BD31-4B8C-83A1-F6EECF244321}">
                <p14:modId xmlns:p14="http://schemas.microsoft.com/office/powerpoint/2010/main" val="774800131"/>
              </p:ext>
            </p:extLst>
          </p:nvPr>
        </p:nvGraphicFramePr>
        <p:xfrm>
          <a:off x="2053204" y="1342334"/>
          <a:ext cx="8085592" cy="4139884"/>
        </p:xfrm>
        <a:graphic>
          <a:graphicData uri="http://schemas.openxmlformats.org/drawingml/2006/table">
            <a:tbl>
              <a:tblPr>
                <a:noFill/>
              </a:tblPr>
              <a:tblGrid>
                <a:gridCol w="1010699">
                  <a:extLst>
                    <a:ext uri="{9D8B030D-6E8A-4147-A177-3AD203B41FA5}">
                      <a16:colId xmlns:a16="http://schemas.microsoft.com/office/drawing/2014/main" val="20000"/>
                    </a:ext>
                  </a:extLst>
                </a:gridCol>
                <a:gridCol w="1010699">
                  <a:extLst>
                    <a:ext uri="{9D8B030D-6E8A-4147-A177-3AD203B41FA5}">
                      <a16:colId xmlns:a16="http://schemas.microsoft.com/office/drawing/2014/main" val="20001"/>
                    </a:ext>
                  </a:extLst>
                </a:gridCol>
                <a:gridCol w="1010699">
                  <a:extLst>
                    <a:ext uri="{9D8B030D-6E8A-4147-A177-3AD203B41FA5}">
                      <a16:colId xmlns:a16="http://schemas.microsoft.com/office/drawing/2014/main" val="20002"/>
                    </a:ext>
                  </a:extLst>
                </a:gridCol>
                <a:gridCol w="1010699">
                  <a:extLst>
                    <a:ext uri="{9D8B030D-6E8A-4147-A177-3AD203B41FA5}">
                      <a16:colId xmlns:a16="http://schemas.microsoft.com/office/drawing/2014/main" val="20003"/>
                    </a:ext>
                  </a:extLst>
                </a:gridCol>
                <a:gridCol w="1010699">
                  <a:extLst>
                    <a:ext uri="{9D8B030D-6E8A-4147-A177-3AD203B41FA5}">
                      <a16:colId xmlns:a16="http://schemas.microsoft.com/office/drawing/2014/main" val="20004"/>
                    </a:ext>
                  </a:extLst>
                </a:gridCol>
                <a:gridCol w="1010699">
                  <a:extLst>
                    <a:ext uri="{9D8B030D-6E8A-4147-A177-3AD203B41FA5}">
                      <a16:colId xmlns:a16="http://schemas.microsoft.com/office/drawing/2014/main" val="20005"/>
                    </a:ext>
                  </a:extLst>
                </a:gridCol>
                <a:gridCol w="1010699">
                  <a:extLst>
                    <a:ext uri="{9D8B030D-6E8A-4147-A177-3AD203B41FA5}">
                      <a16:colId xmlns:a16="http://schemas.microsoft.com/office/drawing/2014/main" val="20006"/>
                    </a:ext>
                  </a:extLst>
                </a:gridCol>
                <a:gridCol w="1010699">
                  <a:extLst>
                    <a:ext uri="{9D8B030D-6E8A-4147-A177-3AD203B41FA5}">
                      <a16:colId xmlns:a16="http://schemas.microsoft.com/office/drawing/2014/main" val="20007"/>
                    </a:ext>
                  </a:extLst>
                </a:gridCol>
              </a:tblGrid>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Row</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a</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b</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dirty="0"/>
                        <a:t>a/b</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a%b</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dirty="0"/>
                        <a:t>gcd</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dirty="0"/>
                        <a:t>x</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dirty="0"/>
                        <a:t>y</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1</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99</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78</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21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2</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78</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21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15</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3</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21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15</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6</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4</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15</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6</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2</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5</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6</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2</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0</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6</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0</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N/A</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N/A</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3" name="Title 2">
            <a:extLst>
              <a:ext uri="{FF2B5EF4-FFF2-40B4-BE49-F238E27FC236}">
                <a16:creationId xmlns:a16="http://schemas.microsoft.com/office/drawing/2014/main" id="{3C830245-6B83-490F-87C0-ED306757E5BA}"/>
              </a:ext>
            </a:extLst>
          </p:cNvPr>
          <p:cNvSpPr>
            <a:spLocks noGrp="1"/>
          </p:cNvSpPr>
          <p:nvPr>
            <p:ph type="title"/>
          </p:nvPr>
        </p:nvSpPr>
        <p:spPr>
          <a:xfrm>
            <a:off x="2231136" y="33556"/>
            <a:ext cx="7729728" cy="1188720"/>
          </a:xfrm>
        </p:spPr>
        <p:txBody>
          <a:bodyPr/>
          <a:lstStyle/>
          <a:p>
            <a:r>
              <a:rPr lang="en-US" dirty="0"/>
              <a:t>XGCD(99,78)</a:t>
            </a:r>
          </a:p>
        </p:txBody>
      </p:sp>
    </p:spTree>
    <p:extLst>
      <p:ext uri="{BB962C8B-B14F-4D97-AF65-F5344CB8AC3E}">
        <p14:creationId xmlns:p14="http://schemas.microsoft.com/office/powerpoint/2010/main" val="3322825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aphicFrame>
        <p:nvGraphicFramePr>
          <p:cNvPr id="44" name="Google Shape;44;p10"/>
          <p:cNvGraphicFramePr/>
          <p:nvPr>
            <p:extLst>
              <p:ext uri="{D42A27DB-BD31-4B8C-83A1-F6EECF244321}">
                <p14:modId xmlns:p14="http://schemas.microsoft.com/office/powerpoint/2010/main" val="2731562364"/>
              </p:ext>
            </p:extLst>
          </p:nvPr>
        </p:nvGraphicFramePr>
        <p:xfrm>
          <a:off x="2053204" y="1342334"/>
          <a:ext cx="8085592" cy="4139884"/>
        </p:xfrm>
        <a:graphic>
          <a:graphicData uri="http://schemas.openxmlformats.org/drawingml/2006/table">
            <a:tbl>
              <a:tblPr>
                <a:noFill/>
              </a:tblPr>
              <a:tblGrid>
                <a:gridCol w="1010699">
                  <a:extLst>
                    <a:ext uri="{9D8B030D-6E8A-4147-A177-3AD203B41FA5}">
                      <a16:colId xmlns:a16="http://schemas.microsoft.com/office/drawing/2014/main" val="20000"/>
                    </a:ext>
                  </a:extLst>
                </a:gridCol>
                <a:gridCol w="1010699">
                  <a:extLst>
                    <a:ext uri="{9D8B030D-6E8A-4147-A177-3AD203B41FA5}">
                      <a16:colId xmlns:a16="http://schemas.microsoft.com/office/drawing/2014/main" val="20001"/>
                    </a:ext>
                  </a:extLst>
                </a:gridCol>
                <a:gridCol w="1010699">
                  <a:extLst>
                    <a:ext uri="{9D8B030D-6E8A-4147-A177-3AD203B41FA5}">
                      <a16:colId xmlns:a16="http://schemas.microsoft.com/office/drawing/2014/main" val="20002"/>
                    </a:ext>
                  </a:extLst>
                </a:gridCol>
                <a:gridCol w="1010699">
                  <a:extLst>
                    <a:ext uri="{9D8B030D-6E8A-4147-A177-3AD203B41FA5}">
                      <a16:colId xmlns:a16="http://schemas.microsoft.com/office/drawing/2014/main" val="20003"/>
                    </a:ext>
                  </a:extLst>
                </a:gridCol>
                <a:gridCol w="1010699">
                  <a:extLst>
                    <a:ext uri="{9D8B030D-6E8A-4147-A177-3AD203B41FA5}">
                      <a16:colId xmlns:a16="http://schemas.microsoft.com/office/drawing/2014/main" val="20004"/>
                    </a:ext>
                  </a:extLst>
                </a:gridCol>
                <a:gridCol w="1010699">
                  <a:extLst>
                    <a:ext uri="{9D8B030D-6E8A-4147-A177-3AD203B41FA5}">
                      <a16:colId xmlns:a16="http://schemas.microsoft.com/office/drawing/2014/main" val="20005"/>
                    </a:ext>
                  </a:extLst>
                </a:gridCol>
                <a:gridCol w="1010699">
                  <a:extLst>
                    <a:ext uri="{9D8B030D-6E8A-4147-A177-3AD203B41FA5}">
                      <a16:colId xmlns:a16="http://schemas.microsoft.com/office/drawing/2014/main" val="20006"/>
                    </a:ext>
                  </a:extLst>
                </a:gridCol>
                <a:gridCol w="1010699">
                  <a:extLst>
                    <a:ext uri="{9D8B030D-6E8A-4147-A177-3AD203B41FA5}">
                      <a16:colId xmlns:a16="http://schemas.microsoft.com/office/drawing/2014/main" val="20007"/>
                    </a:ext>
                  </a:extLst>
                </a:gridCol>
              </a:tblGrid>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Row</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a</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b</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dirty="0"/>
                        <a:t>a/b</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a%b</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dirty="0"/>
                        <a:t>gcd</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dirty="0"/>
                        <a:t>x</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dirty="0"/>
                        <a:t>y</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1</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99</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78</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21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2</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78</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21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15</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3</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21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15</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6</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4</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15</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6</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2</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5</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6</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2</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0</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6</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0</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N/A</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N/A</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3" name="Title 2">
            <a:extLst>
              <a:ext uri="{FF2B5EF4-FFF2-40B4-BE49-F238E27FC236}">
                <a16:creationId xmlns:a16="http://schemas.microsoft.com/office/drawing/2014/main" id="{3C830245-6B83-490F-87C0-ED306757E5BA}"/>
              </a:ext>
            </a:extLst>
          </p:cNvPr>
          <p:cNvSpPr>
            <a:spLocks noGrp="1"/>
          </p:cNvSpPr>
          <p:nvPr>
            <p:ph type="title"/>
          </p:nvPr>
        </p:nvSpPr>
        <p:spPr>
          <a:xfrm>
            <a:off x="2231136" y="33556"/>
            <a:ext cx="7729728" cy="1188720"/>
          </a:xfrm>
        </p:spPr>
        <p:txBody>
          <a:bodyPr/>
          <a:lstStyle/>
          <a:p>
            <a:r>
              <a:rPr lang="en-US" dirty="0"/>
              <a:t>XGCD(99,78)</a:t>
            </a:r>
          </a:p>
        </p:txBody>
      </p:sp>
    </p:spTree>
    <p:extLst>
      <p:ext uri="{BB962C8B-B14F-4D97-AF65-F5344CB8AC3E}">
        <p14:creationId xmlns:p14="http://schemas.microsoft.com/office/powerpoint/2010/main" val="773315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aphicFrame>
        <p:nvGraphicFramePr>
          <p:cNvPr id="44" name="Google Shape;44;p10"/>
          <p:cNvGraphicFramePr/>
          <p:nvPr>
            <p:extLst>
              <p:ext uri="{D42A27DB-BD31-4B8C-83A1-F6EECF244321}">
                <p14:modId xmlns:p14="http://schemas.microsoft.com/office/powerpoint/2010/main" val="3576830507"/>
              </p:ext>
            </p:extLst>
          </p:nvPr>
        </p:nvGraphicFramePr>
        <p:xfrm>
          <a:off x="2053204" y="1278483"/>
          <a:ext cx="8085592" cy="4139884"/>
        </p:xfrm>
        <a:graphic>
          <a:graphicData uri="http://schemas.openxmlformats.org/drawingml/2006/table">
            <a:tbl>
              <a:tblPr>
                <a:noFill/>
              </a:tblPr>
              <a:tblGrid>
                <a:gridCol w="1010699">
                  <a:extLst>
                    <a:ext uri="{9D8B030D-6E8A-4147-A177-3AD203B41FA5}">
                      <a16:colId xmlns:a16="http://schemas.microsoft.com/office/drawing/2014/main" val="20000"/>
                    </a:ext>
                  </a:extLst>
                </a:gridCol>
                <a:gridCol w="1010699">
                  <a:extLst>
                    <a:ext uri="{9D8B030D-6E8A-4147-A177-3AD203B41FA5}">
                      <a16:colId xmlns:a16="http://schemas.microsoft.com/office/drawing/2014/main" val="20001"/>
                    </a:ext>
                  </a:extLst>
                </a:gridCol>
                <a:gridCol w="1010699">
                  <a:extLst>
                    <a:ext uri="{9D8B030D-6E8A-4147-A177-3AD203B41FA5}">
                      <a16:colId xmlns:a16="http://schemas.microsoft.com/office/drawing/2014/main" val="20002"/>
                    </a:ext>
                  </a:extLst>
                </a:gridCol>
                <a:gridCol w="1010699">
                  <a:extLst>
                    <a:ext uri="{9D8B030D-6E8A-4147-A177-3AD203B41FA5}">
                      <a16:colId xmlns:a16="http://schemas.microsoft.com/office/drawing/2014/main" val="20003"/>
                    </a:ext>
                  </a:extLst>
                </a:gridCol>
                <a:gridCol w="1010699">
                  <a:extLst>
                    <a:ext uri="{9D8B030D-6E8A-4147-A177-3AD203B41FA5}">
                      <a16:colId xmlns:a16="http://schemas.microsoft.com/office/drawing/2014/main" val="20004"/>
                    </a:ext>
                  </a:extLst>
                </a:gridCol>
                <a:gridCol w="1010699">
                  <a:extLst>
                    <a:ext uri="{9D8B030D-6E8A-4147-A177-3AD203B41FA5}">
                      <a16:colId xmlns:a16="http://schemas.microsoft.com/office/drawing/2014/main" val="20005"/>
                    </a:ext>
                  </a:extLst>
                </a:gridCol>
                <a:gridCol w="1010699">
                  <a:extLst>
                    <a:ext uri="{9D8B030D-6E8A-4147-A177-3AD203B41FA5}">
                      <a16:colId xmlns:a16="http://schemas.microsoft.com/office/drawing/2014/main" val="20006"/>
                    </a:ext>
                  </a:extLst>
                </a:gridCol>
                <a:gridCol w="1010699">
                  <a:extLst>
                    <a:ext uri="{9D8B030D-6E8A-4147-A177-3AD203B41FA5}">
                      <a16:colId xmlns:a16="http://schemas.microsoft.com/office/drawing/2014/main" val="20007"/>
                    </a:ext>
                  </a:extLst>
                </a:gridCol>
              </a:tblGrid>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Row</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a</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b</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dirty="0"/>
                        <a:t>a/b</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a%b</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dirty="0"/>
                        <a:t>gcd</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dirty="0"/>
                        <a:t>x</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dirty="0"/>
                        <a:t>y</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1</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99</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78</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21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2</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78</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21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15</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3</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21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15</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6</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4</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15</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6</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2</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5</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6</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2</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0</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6</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0</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N/A</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N/A</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3" name="Title 2">
            <a:extLst>
              <a:ext uri="{FF2B5EF4-FFF2-40B4-BE49-F238E27FC236}">
                <a16:creationId xmlns:a16="http://schemas.microsoft.com/office/drawing/2014/main" id="{3C830245-6B83-490F-87C0-ED306757E5BA}"/>
              </a:ext>
            </a:extLst>
          </p:cNvPr>
          <p:cNvSpPr>
            <a:spLocks noGrp="1"/>
          </p:cNvSpPr>
          <p:nvPr>
            <p:ph type="title"/>
          </p:nvPr>
        </p:nvSpPr>
        <p:spPr>
          <a:xfrm>
            <a:off x="2231136" y="33556"/>
            <a:ext cx="7729728" cy="1188720"/>
          </a:xfrm>
        </p:spPr>
        <p:txBody>
          <a:bodyPr/>
          <a:lstStyle/>
          <a:p>
            <a:r>
              <a:rPr lang="en-US" dirty="0"/>
              <a:t>XGCD(99,78)</a:t>
            </a: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487C45D-ACBF-4023-AE9E-719AB2DF5CA1}"/>
                  </a:ext>
                </a:extLst>
              </p:cNvPr>
              <p:cNvSpPr txBox="1"/>
              <p:nvPr/>
            </p:nvSpPr>
            <p:spPr>
              <a:xfrm>
                <a:off x="3502915" y="5173491"/>
                <a:ext cx="5473306" cy="2031325"/>
              </a:xfrm>
              <a:prstGeom prst="rect">
                <a:avLst/>
              </a:prstGeom>
              <a:noFill/>
            </p:spPr>
            <p:txBody>
              <a:bodyPr wrap="square" rtlCol="0">
                <a:spAutoFit/>
              </a:bodyPr>
              <a:lstStyle/>
              <a:p>
                <a:pPr marL="0" indent="0">
                  <a:buNone/>
                </a:pPr>
                <a:br>
                  <a:rPr lang="en-US" dirty="0"/>
                </a:b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previous y, y = </a:t>
                </a:r>
                <a:r>
                  <a:rPr lang="en-US" dirty="0" err="1"/>
                  <a:t>prev_x</a:t>
                </a:r>
                <a:r>
                  <a:rPr lang="en-US" dirty="0"/>
                  <a:t> –</a:t>
                </a:r>
                <a:r>
                  <a:rPr lang="en-US" dirty="0" err="1"/>
                  <a:t>prev_y</a:t>
                </a:r>
                <a:r>
                  <a:rPr lang="en-US" dirty="0"/>
                  <a:t>(</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𝑖</m:t>
                        </m:r>
                      </m:sub>
                    </m:sSub>
                  </m:oMath>
                </a14:m>
                <a:r>
                  <a:rPr lang="en-US" dirty="0"/>
                  <a:t>)</a:t>
                </a:r>
              </a:p>
              <a:p>
                <a:r>
                  <a:rPr lang="en-US" dirty="0"/>
                  <a:t>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𝑖</m:t>
                        </m:r>
                      </m:sub>
                    </m:sSub>
                  </m:oMath>
                </a14:m>
                <a:r>
                  <a:rPr lang="en-US" dirty="0"/>
                  <a:t> are the current inputs from the current iteration of GCD</a:t>
                </a:r>
              </a:p>
              <a:p>
                <a:r>
                  <a:rPr lang="en-US" dirty="0"/>
                  <a:t>Base case is: x = 1, y = 0, with </a:t>
                </a:r>
                <a:r>
                  <a:rPr lang="en-US" dirty="0" err="1"/>
                  <a:t>gcd</a:t>
                </a:r>
                <a:r>
                  <a:rPr lang="en-US" dirty="0"/>
                  <a:t> as last nonzero rem</a:t>
                </a:r>
              </a:p>
              <a:p>
                <a:pPr marL="0" indent="0">
                  <a:buNone/>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gcd</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e>
                      </m:func>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+0</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r>
                        <m:rPr>
                          <m:sty m:val="p"/>
                        </m:rPr>
                        <a:rPr lang="en-US" b="0" i="0" smtClean="0">
                          <a:latin typeface="Cambria Math" panose="02040503050406030204" pitchFamily="18" charset="0"/>
                        </a:rPr>
                        <m:t>gcd</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m:oMathPara>
                </a14:m>
                <a:endParaRPr lang="en-US" dirty="0"/>
              </a:p>
              <a:p>
                <a:endParaRPr lang="en-US" dirty="0"/>
              </a:p>
            </p:txBody>
          </p:sp>
        </mc:Choice>
        <mc:Fallback>
          <p:sp>
            <p:nvSpPr>
              <p:cNvPr id="2" name="TextBox 1">
                <a:extLst>
                  <a:ext uri="{FF2B5EF4-FFF2-40B4-BE49-F238E27FC236}">
                    <a16:creationId xmlns:a16="http://schemas.microsoft.com/office/drawing/2014/main" id="{2487C45D-ACBF-4023-AE9E-719AB2DF5CA1}"/>
                  </a:ext>
                </a:extLst>
              </p:cNvPr>
              <p:cNvSpPr txBox="1">
                <a:spLocks noRot="1" noChangeAspect="1" noMove="1" noResize="1" noEditPoints="1" noAdjustHandles="1" noChangeArrowheads="1" noChangeShapeType="1" noTextEdit="1"/>
              </p:cNvSpPr>
              <p:nvPr/>
            </p:nvSpPr>
            <p:spPr>
              <a:xfrm>
                <a:off x="3502915" y="5173491"/>
                <a:ext cx="5473306" cy="2031325"/>
              </a:xfrm>
              <a:prstGeom prst="rect">
                <a:avLst/>
              </a:prstGeom>
              <a:blipFill>
                <a:blip r:embed="rId3"/>
                <a:stretch>
                  <a:fillRect l="-1003"/>
                </a:stretch>
              </a:blipFill>
            </p:spPr>
            <p:txBody>
              <a:bodyPr/>
              <a:lstStyle/>
              <a:p>
                <a:r>
                  <a:rPr lang="en-US">
                    <a:noFill/>
                  </a:rPr>
                  <a:t> </a:t>
                </a:r>
              </a:p>
            </p:txBody>
          </p:sp>
        </mc:Fallback>
      </mc:AlternateContent>
    </p:spTree>
    <p:extLst>
      <p:ext uri="{BB962C8B-B14F-4D97-AF65-F5344CB8AC3E}">
        <p14:creationId xmlns:p14="http://schemas.microsoft.com/office/powerpoint/2010/main" val="619603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aphicFrame>
        <p:nvGraphicFramePr>
          <p:cNvPr id="44" name="Google Shape;44;p10"/>
          <p:cNvGraphicFramePr/>
          <p:nvPr>
            <p:extLst>
              <p:ext uri="{D42A27DB-BD31-4B8C-83A1-F6EECF244321}">
                <p14:modId xmlns:p14="http://schemas.microsoft.com/office/powerpoint/2010/main" val="3403168596"/>
              </p:ext>
            </p:extLst>
          </p:nvPr>
        </p:nvGraphicFramePr>
        <p:xfrm>
          <a:off x="2053204" y="1278483"/>
          <a:ext cx="8085592" cy="4139884"/>
        </p:xfrm>
        <a:graphic>
          <a:graphicData uri="http://schemas.openxmlformats.org/drawingml/2006/table">
            <a:tbl>
              <a:tblPr>
                <a:noFill/>
              </a:tblPr>
              <a:tblGrid>
                <a:gridCol w="1010699">
                  <a:extLst>
                    <a:ext uri="{9D8B030D-6E8A-4147-A177-3AD203B41FA5}">
                      <a16:colId xmlns:a16="http://schemas.microsoft.com/office/drawing/2014/main" val="20000"/>
                    </a:ext>
                  </a:extLst>
                </a:gridCol>
                <a:gridCol w="1010699">
                  <a:extLst>
                    <a:ext uri="{9D8B030D-6E8A-4147-A177-3AD203B41FA5}">
                      <a16:colId xmlns:a16="http://schemas.microsoft.com/office/drawing/2014/main" val="20001"/>
                    </a:ext>
                  </a:extLst>
                </a:gridCol>
                <a:gridCol w="1010699">
                  <a:extLst>
                    <a:ext uri="{9D8B030D-6E8A-4147-A177-3AD203B41FA5}">
                      <a16:colId xmlns:a16="http://schemas.microsoft.com/office/drawing/2014/main" val="20002"/>
                    </a:ext>
                  </a:extLst>
                </a:gridCol>
                <a:gridCol w="1010699">
                  <a:extLst>
                    <a:ext uri="{9D8B030D-6E8A-4147-A177-3AD203B41FA5}">
                      <a16:colId xmlns:a16="http://schemas.microsoft.com/office/drawing/2014/main" val="20003"/>
                    </a:ext>
                  </a:extLst>
                </a:gridCol>
                <a:gridCol w="1010699">
                  <a:extLst>
                    <a:ext uri="{9D8B030D-6E8A-4147-A177-3AD203B41FA5}">
                      <a16:colId xmlns:a16="http://schemas.microsoft.com/office/drawing/2014/main" val="20004"/>
                    </a:ext>
                  </a:extLst>
                </a:gridCol>
                <a:gridCol w="1010699">
                  <a:extLst>
                    <a:ext uri="{9D8B030D-6E8A-4147-A177-3AD203B41FA5}">
                      <a16:colId xmlns:a16="http://schemas.microsoft.com/office/drawing/2014/main" val="20005"/>
                    </a:ext>
                  </a:extLst>
                </a:gridCol>
                <a:gridCol w="1010699">
                  <a:extLst>
                    <a:ext uri="{9D8B030D-6E8A-4147-A177-3AD203B41FA5}">
                      <a16:colId xmlns:a16="http://schemas.microsoft.com/office/drawing/2014/main" val="20006"/>
                    </a:ext>
                  </a:extLst>
                </a:gridCol>
                <a:gridCol w="1010699">
                  <a:extLst>
                    <a:ext uri="{9D8B030D-6E8A-4147-A177-3AD203B41FA5}">
                      <a16:colId xmlns:a16="http://schemas.microsoft.com/office/drawing/2014/main" val="20007"/>
                    </a:ext>
                  </a:extLst>
                </a:gridCol>
              </a:tblGrid>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Row</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a</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b</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dirty="0"/>
                        <a:t>a/b</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a%b</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dirty="0"/>
                        <a:t>gcd</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dirty="0"/>
                        <a:t>x</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dirty="0"/>
                        <a:t>y</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1</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99</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78</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21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2</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78</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21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15</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3</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21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15</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6</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4</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15</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6</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2</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5</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6</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2</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0</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6</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0</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N/A</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N/A</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0</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3" name="Title 2">
            <a:extLst>
              <a:ext uri="{FF2B5EF4-FFF2-40B4-BE49-F238E27FC236}">
                <a16:creationId xmlns:a16="http://schemas.microsoft.com/office/drawing/2014/main" id="{3C830245-6B83-490F-87C0-ED306757E5BA}"/>
              </a:ext>
            </a:extLst>
          </p:cNvPr>
          <p:cNvSpPr>
            <a:spLocks noGrp="1"/>
          </p:cNvSpPr>
          <p:nvPr>
            <p:ph type="title"/>
          </p:nvPr>
        </p:nvSpPr>
        <p:spPr>
          <a:xfrm>
            <a:off x="2231136" y="33556"/>
            <a:ext cx="7729728" cy="1188720"/>
          </a:xfrm>
        </p:spPr>
        <p:txBody>
          <a:bodyPr/>
          <a:lstStyle/>
          <a:p>
            <a:r>
              <a:rPr lang="en-US" dirty="0"/>
              <a:t>XGCD(99,78)</a:t>
            </a: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487C45D-ACBF-4023-AE9E-719AB2DF5CA1}"/>
                  </a:ext>
                </a:extLst>
              </p:cNvPr>
              <p:cNvSpPr txBox="1"/>
              <p:nvPr/>
            </p:nvSpPr>
            <p:spPr>
              <a:xfrm>
                <a:off x="3502915" y="5173491"/>
                <a:ext cx="5473306" cy="2031325"/>
              </a:xfrm>
              <a:prstGeom prst="rect">
                <a:avLst/>
              </a:prstGeom>
              <a:noFill/>
            </p:spPr>
            <p:txBody>
              <a:bodyPr wrap="square" rtlCol="0">
                <a:spAutoFit/>
              </a:bodyPr>
              <a:lstStyle/>
              <a:p>
                <a:pPr marL="0" indent="0">
                  <a:buNone/>
                </a:pPr>
                <a:br>
                  <a:rPr lang="en-US" dirty="0"/>
                </a:b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previous y, y = </a:t>
                </a:r>
                <a:r>
                  <a:rPr lang="en-US" dirty="0" err="1"/>
                  <a:t>prev_x</a:t>
                </a:r>
                <a:r>
                  <a:rPr lang="en-US" dirty="0"/>
                  <a:t> –</a:t>
                </a:r>
                <a:r>
                  <a:rPr lang="en-US" dirty="0" err="1"/>
                  <a:t>prev_y</a:t>
                </a:r>
                <a:r>
                  <a:rPr lang="en-US" dirty="0"/>
                  <a:t>(</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𝑖</m:t>
                        </m:r>
                      </m:sub>
                    </m:sSub>
                  </m:oMath>
                </a14:m>
                <a:r>
                  <a:rPr lang="en-US" dirty="0"/>
                  <a:t>)</a:t>
                </a:r>
              </a:p>
              <a:p>
                <a:r>
                  <a:rPr lang="en-US" dirty="0"/>
                  <a:t>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𝑖</m:t>
                        </m:r>
                      </m:sub>
                    </m:sSub>
                  </m:oMath>
                </a14:m>
                <a:r>
                  <a:rPr lang="en-US" dirty="0"/>
                  <a:t> are the current inputs from the current iteration of GCD</a:t>
                </a:r>
              </a:p>
              <a:p>
                <a:r>
                  <a:rPr lang="en-US" dirty="0"/>
                  <a:t>Base case is: x = 1, y = 0, with </a:t>
                </a:r>
                <a:r>
                  <a:rPr lang="en-US" dirty="0" err="1"/>
                  <a:t>gcd</a:t>
                </a:r>
                <a:r>
                  <a:rPr lang="en-US" dirty="0"/>
                  <a:t> as last nonzero rem</a:t>
                </a:r>
              </a:p>
              <a:p>
                <a:pPr marL="0" indent="0">
                  <a:buNone/>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gcd</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e>
                      </m:func>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+0</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r>
                        <m:rPr>
                          <m:sty m:val="p"/>
                        </m:rPr>
                        <a:rPr lang="en-US" b="0" i="0" smtClean="0">
                          <a:latin typeface="Cambria Math" panose="02040503050406030204" pitchFamily="18" charset="0"/>
                        </a:rPr>
                        <m:t>gcd</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m:oMathPara>
                </a14:m>
                <a:endParaRPr lang="en-US" dirty="0"/>
              </a:p>
              <a:p>
                <a:endParaRPr lang="en-US" dirty="0"/>
              </a:p>
            </p:txBody>
          </p:sp>
        </mc:Choice>
        <mc:Fallback>
          <p:sp>
            <p:nvSpPr>
              <p:cNvPr id="2" name="TextBox 1">
                <a:extLst>
                  <a:ext uri="{FF2B5EF4-FFF2-40B4-BE49-F238E27FC236}">
                    <a16:creationId xmlns:a16="http://schemas.microsoft.com/office/drawing/2014/main" id="{2487C45D-ACBF-4023-AE9E-719AB2DF5CA1}"/>
                  </a:ext>
                </a:extLst>
              </p:cNvPr>
              <p:cNvSpPr txBox="1">
                <a:spLocks noRot="1" noChangeAspect="1" noMove="1" noResize="1" noEditPoints="1" noAdjustHandles="1" noChangeArrowheads="1" noChangeShapeType="1" noTextEdit="1"/>
              </p:cNvSpPr>
              <p:nvPr/>
            </p:nvSpPr>
            <p:spPr>
              <a:xfrm>
                <a:off x="3502915" y="5173491"/>
                <a:ext cx="5473306" cy="2031325"/>
              </a:xfrm>
              <a:prstGeom prst="rect">
                <a:avLst/>
              </a:prstGeom>
              <a:blipFill>
                <a:blip r:embed="rId3"/>
                <a:stretch>
                  <a:fillRect l="-1003"/>
                </a:stretch>
              </a:blipFill>
            </p:spPr>
            <p:txBody>
              <a:bodyPr/>
              <a:lstStyle/>
              <a:p>
                <a:r>
                  <a:rPr lang="en-US">
                    <a:noFill/>
                  </a:rPr>
                  <a:t> </a:t>
                </a:r>
              </a:p>
            </p:txBody>
          </p:sp>
        </mc:Fallback>
      </mc:AlternateContent>
    </p:spTree>
    <p:extLst>
      <p:ext uri="{BB962C8B-B14F-4D97-AF65-F5344CB8AC3E}">
        <p14:creationId xmlns:p14="http://schemas.microsoft.com/office/powerpoint/2010/main" val="994863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aphicFrame>
        <p:nvGraphicFramePr>
          <p:cNvPr id="44" name="Google Shape;44;p10"/>
          <p:cNvGraphicFramePr/>
          <p:nvPr>
            <p:extLst>
              <p:ext uri="{D42A27DB-BD31-4B8C-83A1-F6EECF244321}">
                <p14:modId xmlns:p14="http://schemas.microsoft.com/office/powerpoint/2010/main" val="2223753844"/>
              </p:ext>
            </p:extLst>
          </p:nvPr>
        </p:nvGraphicFramePr>
        <p:xfrm>
          <a:off x="2053204" y="1278483"/>
          <a:ext cx="8085592" cy="4139884"/>
        </p:xfrm>
        <a:graphic>
          <a:graphicData uri="http://schemas.openxmlformats.org/drawingml/2006/table">
            <a:tbl>
              <a:tblPr>
                <a:noFill/>
              </a:tblPr>
              <a:tblGrid>
                <a:gridCol w="1010699">
                  <a:extLst>
                    <a:ext uri="{9D8B030D-6E8A-4147-A177-3AD203B41FA5}">
                      <a16:colId xmlns:a16="http://schemas.microsoft.com/office/drawing/2014/main" val="20000"/>
                    </a:ext>
                  </a:extLst>
                </a:gridCol>
                <a:gridCol w="1010699">
                  <a:extLst>
                    <a:ext uri="{9D8B030D-6E8A-4147-A177-3AD203B41FA5}">
                      <a16:colId xmlns:a16="http://schemas.microsoft.com/office/drawing/2014/main" val="20001"/>
                    </a:ext>
                  </a:extLst>
                </a:gridCol>
                <a:gridCol w="1010699">
                  <a:extLst>
                    <a:ext uri="{9D8B030D-6E8A-4147-A177-3AD203B41FA5}">
                      <a16:colId xmlns:a16="http://schemas.microsoft.com/office/drawing/2014/main" val="20002"/>
                    </a:ext>
                  </a:extLst>
                </a:gridCol>
                <a:gridCol w="1010699">
                  <a:extLst>
                    <a:ext uri="{9D8B030D-6E8A-4147-A177-3AD203B41FA5}">
                      <a16:colId xmlns:a16="http://schemas.microsoft.com/office/drawing/2014/main" val="20003"/>
                    </a:ext>
                  </a:extLst>
                </a:gridCol>
                <a:gridCol w="1010699">
                  <a:extLst>
                    <a:ext uri="{9D8B030D-6E8A-4147-A177-3AD203B41FA5}">
                      <a16:colId xmlns:a16="http://schemas.microsoft.com/office/drawing/2014/main" val="20004"/>
                    </a:ext>
                  </a:extLst>
                </a:gridCol>
                <a:gridCol w="1010699">
                  <a:extLst>
                    <a:ext uri="{9D8B030D-6E8A-4147-A177-3AD203B41FA5}">
                      <a16:colId xmlns:a16="http://schemas.microsoft.com/office/drawing/2014/main" val="20005"/>
                    </a:ext>
                  </a:extLst>
                </a:gridCol>
                <a:gridCol w="1010699">
                  <a:extLst>
                    <a:ext uri="{9D8B030D-6E8A-4147-A177-3AD203B41FA5}">
                      <a16:colId xmlns:a16="http://schemas.microsoft.com/office/drawing/2014/main" val="20006"/>
                    </a:ext>
                  </a:extLst>
                </a:gridCol>
                <a:gridCol w="1010699">
                  <a:extLst>
                    <a:ext uri="{9D8B030D-6E8A-4147-A177-3AD203B41FA5}">
                      <a16:colId xmlns:a16="http://schemas.microsoft.com/office/drawing/2014/main" val="20007"/>
                    </a:ext>
                  </a:extLst>
                </a:gridCol>
              </a:tblGrid>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Row</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a</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b</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dirty="0"/>
                        <a:t>a/b</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a%b</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dirty="0"/>
                        <a:t>gcd</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dirty="0"/>
                        <a:t>x</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dirty="0"/>
                        <a:t>y</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1</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99</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78</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21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2</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78</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21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15</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3</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21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15</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6</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4</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15</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6</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2</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5</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6</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2</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0</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0</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6</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0</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N/A</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N/A</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0</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3" name="Title 2">
            <a:extLst>
              <a:ext uri="{FF2B5EF4-FFF2-40B4-BE49-F238E27FC236}">
                <a16:creationId xmlns:a16="http://schemas.microsoft.com/office/drawing/2014/main" id="{3C830245-6B83-490F-87C0-ED306757E5BA}"/>
              </a:ext>
            </a:extLst>
          </p:cNvPr>
          <p:cNvSpPr>
            <a:spLocks noGrp="1"/>
          </p:cNvSpPr>
          <p:nvPr>
            <p:ph type="title"/>
          </p:nvPr>
        </p:nvSpPr>
        <p:spPr>
          <a:xfrm>
            <a:off x="2231136" y="33556"/>
            <a:ext cx="7729728" cy="1188720"/>
          </a:xfrm>
        </p:spPr>
        <p:txBody>
          <a:bodyPr/>
          <a:lstStyle/>
          <a:p>
            <a:r>
              <a:rPr lang="en-US" dirty="0"/>
              <a:t>XGCD(99,78)</a:t>
            </a: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487C45D-ACBF-4023-AE9E-719AB2DF5CA1}"/>
                  </a:ext>
                </a:extLst>
              </p:cNvPr>
              <p:cNvSpPr txBox="1"/>
              <p:nvPr/>
            </p:nvSpPr>
            <p:spPr>
              <a:xfrm>
                <a:off x="3502915" y="5173491"/>
                <a:ext cx="5473306" cy="2031325"/>
              </a:xfrm>
              <a:prstGeom prst="rect">
                <a:avLst/>
              </a:prstGeom>
              <a:noFill/>
            </p:spPr>
            <p:txBody>
              <a:bodyPr wrap="square" rtlCol="0">
                <a:spAutoFit/>
              </a:bodyPr>
              <a:lstStyle/>
              <a:p>
                <a:pPr marL="0" indent="0">
                  <a:buNone/>
                </a:pPr>
                <a:br>
                  <a:rPr lang="en-US" dirty="0"/>
                </a:b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previous y, y = </a:t>
                </a:r>
                <a:r>
                  <a:rPr lang="en-US" dirty="0" err="1"/>
                  <a:t>prev_x</a:t>
                </a:r>
                <a:r>
                  <a:rPr lang="en-US" dirty="0"/>
                  <a:t> –</a:t>
                </a:r>
                <a:r>
                  <a:rPr lang="en-US" dirty="0" err="1"/>
                  <a:t>prev_y</a:t>
                </a:r>
                <a:r>
                  <a:rPr lang="en-US" dirty="0"/>
                  <a:t>(</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𝑖</m:t>
                        </m:r>
                      </m:sub>
                    </m:sSub>
                  </m:oMath>
                </a14:m>
                <a:r>
                  <a:rPr lang="en-US" dirty="0"/>
                  <a:t>)</a:t>
                </a:r>
              </a:p>
              <a:p>
                <a:r>
                  <a:rPr lang="en-US" dirty="0"/>
                  <a:t>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𝑖</m:t>
                        </m:r>
                      </m:sub>
                    </m:sSub>
                  </m:oMath>
                </a14:m>
                <a:r>
                  <a:rPr lang="en-US" dirty="0"/>
                  <a:t> are the current inputs from the current iteration of GCD</a:t>
                </a:r>
              </a:p>
              <a:p>
                <a:r>
                  <a:rPr lang="en-US" dirty="0"/>
                  <a:t>Base case is: x = 1, y = 0, with </a:t>
                </a:r>
                <a:r>
                  <a:rPr lang="en-US" dirty="0" err="1"/>
                  <a:t>gcd</a:t>
                </a:r>
                <a:r>
                  <a:rPr lang="en-US" dirty="0"/>
                  <a:t> as last nonzero rem</a:t>
                </a:r>
              </a:p>
              <a:p>
                <a:pPr marL="0" indent="0">
                  <a:buNone/>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gcd</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e>
                      </m:func>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+0</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r>
                        <m:rPr>
                          <m:sty m:val="p"/>
                        </m:rPr>
                        <a:rPr lang="en-US" b="0" i="0" smtClean="0">
                          <a:latin typeface="Cambria Math" panose="02040503050406030204" pitchFamily="18" charset="0"/>
                        </a:rPr>
                        <m:t>gcd</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m:oMathPara>
                </a14:m>
                <a:endParaRPr lang="en-US" dirty="0"/>
              </a:p>
              <a:p>
                <a:endParaRPr lang="en-US" dirty="0"/>
              </a:p>
            </p:txBody>
          </p:sp>
        </mc:Choice>
        <mc:Fallback>
          <p:sp>
            <p:nvSpPr>
              <p:cNvPr id="2" name="TextBox 1">
                <a:extLst>
                  <a:ext uri="{FF2B5EF4-FFF2-40B4-BE49-F238E27FC236}">
                    <a16:creationId xmlns:a16="http://schemas.microsoft.com/office/drawing/2014/main" id="{2487C45D-ACBF-4023-AE9E-719AB2DF5CA1}"/>
                  </a:ext>
                </a:extLst>
              </p:cNvPr>
              <p:cNvSpPr txBox="1">
                <a:spLocks noRot="1" noChangeAspect="1" noMove="1" noResize="1" noEditPoints="1" noAdjustHandles="1" noChangeArrowheads="1" noChangeShapeType="1" noTextEdit="1"/>
              </p:cNvSpPr>
              <p:nvPr/>
            </p:nvSpPr>
            <p:spPr>
              <a:xfrm>
                <a:off x="3502915" y="5173491"/>
                <a:ext cx="5473306" cy="2031325"/>
              </a:xfrm>
              <a:prstGeom prst="rect">
                <a:avLst/>
              </a:prstGeom>
              <a:blipFill>
                <a:blip r:embed="rId3"/>
                <a:stretch>
                  <a:fillRect l="-100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5A9A3DA9-9771-4736-BBC6-915F462951B7}"/>
                  </a:ext>
                </a:extLst>
              </p:cNvPr>
              <p:cNvSpPr txBox="1"/>
              <p:nvPr/>
            </p:nvSpPr>
            <p:spPr>
              <a:xfrm>
                <a:off x="10116425" y="4303553"/>
                <a:ext cx="2575419" cy="523220"/>
              </a:xfrm>
              <a:prstGeom prst="rect">
                <a:avLst/>
              </a:prstGeom>
              <a:noFill/>
            </p:spPr>
            <p:txBody>
              <a:bodyPr wrap="square" rtlCol="0">
                <a:spAutoFit/>
              </a:bodyPr>
              <a:lstStyle/>
              <a:p>
                <a:r>
                  <a:rPr lang="en-US" sz="1400" dirty="0"/>
                  <a:t>y = </a:t>
                </a:r>
                <a:r>
                  <a:rPr lang="en-US" sz="1400" dirty="0" err="1"/>
                  <a:t>prev_x</a:t>
                </a:r>
                <a:r>
                  <a:rPr lang="en-US" sz="1400" dirty="0"/>
                  <a:t> – </a:t>
                </a:r>
                <a:r>
                  <a:rPr lang="en-US" sz="1400" dirty="0" err="1"/>
                  <a:t>prev_y</a:t>
                </a:r>
                <a:r>
                  <a:rPr lang="en-US" sz="1400" dirty="0"/>
                  <a:t>(</a:t>
                </a: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𝑎</m:t>
                        </m:r>
                      </m:e>
                      <m:sub>
                        <m:r>
                          <a:rPr lang="en-US" sz="1400" b="0" i="1" smtClean="0">
                            <a:latin typeface="Cambria Math" panose="02040503050406030204" pitchFamily="18" charset="0"/>
                          </a:rPr>
                          <m:t>𝑖</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𝑏</m:t>
                        </m:r>
                      </m:e>
                      <m:sub>
                        <m:r>
                          <a:rPr lang="en-US" sz="1400" b="0" i="1" smtClean="0">
                            <a:latin typeface="Cambria Math" panose="02040503050406030204" pitchFamily="18" charset="0"/>
                          </a:rPr>
                          <m:t>𝑖</m:t>
                        </m:r>
                      </m:sub>
                    </m:sSub>
                  </m:oMath>
                </a14:m>
                <a:r>
                  <a:rPr lang="en-US" sz="1400" dirty="0"/>
                  <a:t>)</a:t>
                </a:r>
              </a:p>
              <a:p>
                <a:r>
                  <a:rPr lang="en-US" sz="1400" dirty="0"/>
                  <a:t>= 1 – 0(2) = 1</a:t>
                </a:r>
              </a:p>
            </p:txBody>
          </p:sp>
        </mc:Choice>
        <mc:Fallback>
          <p:sp>
            <p:nvSpPr>
              <p:cNvPr id="4" name="TextBox 3">
                <a:extLst>
                  <a:ext uri="{FF2B5EF4-FFF2-40B4-BE49-F238E27FC236}">
                    <a16:creationId xmlns:a16="http://schemas.microsoft.com/office/drawing/2014/main" id="{5A9A3DA9-9771-4736-BBC6-915F462951B7}"/>
                  </a:ext>
                </a:extLst>
              </p:cNvPr>
              <p:cNvSpPr txBox="1">
                <a:spLocks noRot="1" noChangeAspect="1" noMove="1" noResize="1" noEditPoints="1" noAdjustHandles="1" noChangeArrowheads="1" noChangeShapeType="1" noTextEdit="1"/>
              </p:cNvSpPr>
              <p:nvPr/>
            </p:nvSpPr>
            <p:spPr>
              <a:xfrm>
                <a:off x="10116425" y="4303553"/>
                <a:ext cx="2575419" cy="523220"/>
              </a:xfrm>
              <a:prstGeom prst="rect">
                <a:avLst/>
              </a:prstGeom>
              <a:blipFill>
                <a:blip r:embed="rId4"/>
                <a:stretch>
                  <a:fillRect l="-711" t="-2326" b="-10465"/>
                </a:stretch>
              </a:blipFill>
            </p:spPr>
            <p:txBody>
              <a:bodyPr/>
              <a:lstStyle/>
              <a:p>
                <a:r>
                  <a:rPr lang="en-US">
                    <a:noFill/>
                  </a:rPr>
                  <a:t> </a:t>
                </a:r>
              </a:p>
            </p:txBody>
          </p:sp>
        </mc:Fallback>
      </mc:AlternateContent>
    </p:spTree>
    <p:extLst>
      <p:ext uri="{BB962C8B-B14F-4D97-AF65-F5344CB8AC3E}">
        <p14:creationId xmlns:p14="http://schemas.microsoft.com/office/powerpoint/2010/main" val="64759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aphicFrame>
        <p:nvGraphicFramePr>
          <p:cNvPr id="44" name="Google Shape;44;p10"/>
          <p:cNvGraphicFramePr/>
          <p:nvPr>
            <p:extLst>
              <p:ext uri="{D42A27DB-BD31-4B8C-83A1-F6EECF244321}">
                <p14:modId xmlns:p14="http://schemas.microsoft.com/office/powerpoint/2010/main" val="2755544918"/>
              </p:ext>
            </p:extLst>
          </p:nvPr>
        </p:nvGraphicFramePr>
        <p:xfrm>
          <a:off x="2053204" y="1278483"/>
          <a:ext cx="8085592" cy="4139884"/>
        </p:xfrm>
        <a:graphic>
          <a:graphicData uri="http://schemas.openxmlformats.org/drawingml/2006/table">
            <a:tbl>
              <a:tblPr>
                <a:noFill/>
              </a:tblPr>
              <a:tblGrid>
                <a:gridCol w="1010699">
                  <a:extLst>
                    <a:ext uri="{9D8B030D-6E8A-4147-A177-3AD203B41FA5}">
                      <a16:colId xmlns:a16="http://schemas.microsoft.com/office/drawing/2014/main" val="20000"/>
                    </a:ext>
                  </a:extLst>
                </a:gridCol>
                <a:gridCol w="1010699">
                  <a:extLst>
                    <a:ext uri="{9D8B030D-6E8A-4147-A177-3AD203B41FA5}">
                      <a16:colId xmlns:a16="http://schemas.microsoft.com/office/drawing/2014/main" val="20001"/>
                    </a:ext>
                  </a:extLst>
                </a:gridCol>
                <a:gridCol w="1010699">
                  <a:extLst>
                    <a:ext uri="{9D8B030D-6E8A-4147-A177-3AD203B41FA5}">
                      <a16:colId xmlns:a16="http://schemas.microsoft.com/office/drawing/2014/main" val="20002"/>
                    </a:ext>
                  </a:extLst>
                </a:gridCol>
                <a:gridCol w="1010699">
                  <a:extLst>
                    <a:ext uri="{9D8B030D-6E8A-4147-A177-3AD203B41FA5}">
                      <a16:colId xmlns:a16="http://schemas.microsoft.com/office/drawing/2014/main" val="20003"/>
                    </a:ext>
                  </a:extLst>
                </a:gridCol>
                <a:gridCol w="1010699">
                  <a:extLst>
                    <a:ext uri="{9D8B030D-6E8A-4147-A177-3AD203B41FA5}">
                      <a16:colId xmlns:a16="http://schemas.microsoft.com/office/drawing/2014/main" val="20004"/>
                    </a:ext>
                  </a:extLst>
                </a:gridCol>
                <a:gridCol w="1010699">
                  <a:extLst>
                    <a:ext uri="{9D8B030D-6E8A-4147-A177-3AD203B41FA5}">
                      <a16:colId xmlns:a16="http://schemas.microsoft.com/office/drawing/2014/main" val="20005"/>
                    </a:ext>
                  </a:extLst>
                </a:gridCol>
                <a:gridCol w="1010699">
                  <a:extLst>
                    <a:ext uri="{9D8B030D-6E8A-4147-A177-3AD203B41FA5}">
                      <a16:colId xmlns:a16="http://schemas.microsoft.com/office/drawing/2014/main" val="20006"/>
                    </a:ext>
                  </a:extLst>
                </a:gridCol>
                <a:gridCol w="1010699">
                  <a:extLst>
                    <a:ext uri="{9D8B030D-6E8A-4147-A177-3AD203B41FA5}">
                      <a16:colId xmlns:a16="http://schemas.microsoft.com/office/drawing/2014/main" val="20007"/>
                    </a:ext>
                  </a:extLst>
                </a:gridCol>
              </a:tblGrid>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Row</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a</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b</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dirty="0"/>
                        <a:t>a/b</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a%b</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dirty="0"/>
                        <a:t>gcd</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dirty="0"/>
                        <a:t>x</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dirty="0"/>
                        <a:t>y</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1</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99</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78</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21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2</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78</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21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15</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3</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21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15</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6</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4</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15</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6</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2</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-2</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5</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6</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2</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0</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0</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6</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0</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N/A</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N/A</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0</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3" name="Title 2">
            <a:extLst>
              <a:ext uri="{FF2B5EF4-FFF2-40B4-BE49-F238E27FC236}">
                <a16:creationId xmlns:a16="http://schemas.microsoft.com/office/drawing/2014/main" id="{3C830245-6B83-490F-87C0-ED306757E5BA}"/>
              </a:ext>
            </a:extLst>
          </p:cNvPr>
          <p:cNvSpPr>
            <a:spLocks noGrp="1"/>
          </p:cNvSpPr>
          <p:nvPr>
            <p:ph type="title"/>
          </p:nvPr>
        </p:nvSpPr>
        <p:spPr>
          <a:xfrm>
            <a:off x="2231136" y="33556"/>
            <a:ext cx="7729728" cy="1188720"/>
          </a:xfrm>
        </p:spPr>
        <p:txBody>
          <a:bodyPr/>
          <a:lstStyle/>
          <a:p>
            <a:r>
              <a:rPr lang="en-US" dirty="0"/>
              <a:t>XGCD(99,78)</a:t>
            </a: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487C45D-ACBF-4023-AE9E-719AB2DF5CA1}"/>
                  </a:ext>
                </a:extLst>
              </p:cNvPr>
              <p:cNvSpPr txBox="1"/>
              <p:nvPr/>
            </p:nvSpPr>
            <p:spPr>
              <a:xfrm>
                <a:off x="3502915" y="5173491"/>
                <a:ext cx="5473306" cy="2031325"/>
              </a:xfrm>
              <a:prstGeom prst="rect">
                <a:avLst/>
              </a:prstGeom>
              <a:noFill/>
            </p:spPr>
            <p:txBody>
              <a:bodyPr wrap="square" rtlCol="0">
                <a:spAutoFit/>
              </a:bodyPr>
              <a:lstStyle/>
              <a:p>
                <a:pPr marL="0" indent="0">
                  <a:buNone/>
                </a:pPr>
                <a:br>
                  <a:rPr lang="en-US" dirty="0"/>
                </a:b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previous y, y = </a:t>
                </a:r>
                <a:r>
                  <a:rPr lang="en-US" dirty="0" err="1"/>
                  <a:t>prev_x</a:t>
                </a:r>
                <a:r>
                  <a:rPr lang="en-US" dirty="0"/>
                  <a:t> –</a:t>
                </a:r>
                <a:r>
                  <a:rPr lang="en-US" dirty="0" err="1"/>
                  <a:t>prev_y</a:t>
                </a:r>
                <a:r>
                  <a:rPr lang="en-US" dirty="0"/>
                  <a:t>(</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𝑖</m:t>
                        </m:r>
                      </m:sub>
                    </m:sSub>
                  </m:oMath>
                </a14:m>
                <a:r>
                  <a:rPr lang="en-US" dirty="0"/>
                  <a:t>)</a:t>
                </a:r>
              </a:p>
              <a:p>
                <a:r>
                  <a:rPr lang="en-US" dirty="0"/>
                  <a:t>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𝑖</m:t>
                        </m:r>
                      </m:sub>
                    </m:sSub>
                  </m:oMath>
                </a14:m>
                <a:r>
                  <a:rPr lang="en-US" dirty="0"/>
                  <a:t> are the current inputs from the current iteration of GCD</a:t>
                </a:r>
              </a:p>
              <a:p>
                <a:r>
                  <a:rPr lang="en-US" dirty="0"/>
                  <a:t>Base case is: x = 1, y = 0, with </a:t>
                </a:r>
                <a:r>
                  <a:rPr lang="en-US" dirty="0" err="1"/>
                  <a:t>gcd</a:t>
                </a:r>
                <a:r>
                  <a:rPr lang="en-US" dirty="0"/>
                  <a:t> as last nonzero rem</a:t>
                </a:r>
              </a:p>
              <a:p>
                <a:pPr marL="0" indent="0">
                  <a:buNone/>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gcd</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e>
                      </m:func>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+0</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r>
                        <m:rPr>
                          <m:sty m:val="p"/>
                        </m:rPr>
                        <a:rPr lang="en-US" b="0" i="0" smtClean="0">
                          <a:latin typeface="Cambria Math" panose="02040503050406030204" pitchFamily="18" charset="0"/>
                        </a:rPr>
                        <m:t>gcd</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m:oMathPara>
                </a14:m>
                <a:endParaRPr lang="en-US" dirty="0"/>
              </a:p>
              <a:p>
                <a:endParaRPr lang="en-US" dirty="0"/>
              </a:p>
            </p:txBody>
          </p:sp>
        </mc:Choice>
        <mc:Fallback>
          <p:sp>
            <p:nvSpPr>
              <p:cNvPr id="2" name="TextBox 1">
                <a:extLst>
                  <a:ext uri="{FF2B5EF4-FFF2-40B4-BE49-F238E27FC236}">
                    <a16:creationId xmlns:a16="http://schemas.microsoft.com/office/drawing/2014/main" id="{2487C45D-ACBF-4023-AE9E-719AB2DF5CA1}"/>
                  </a:ext>
                </a:extLst>
              </p:cNvPr>
              <p:cNvSpPr txBox="1">
                <a:spLocks noRot="1" noChangeAspect="1" noMove="1" noResize="1" noEditPoints="1" noAdjustHandles="1" noChangeArrowheads="1" noChangeShapeType="1" noTextEdit="1"/>
              </p:cNvSpPr>
              <p:nvPr/>
            </p:nvSpPr>
            <p:spPr>
              <a:xfrm>
                <a:off x="3502915" y="5173491"/>
                <a:ext cx="5473306" cy="2031325"/>
              </a:xfrm>
              <a:prstGeom prst="rect">
                <a:avLst/>
              </a:prstGeom>
              <a:blipFill>
                <a:blip r:embed="rId3"/>
                <a:stretch>
                  <a:fillRect l="-100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5A9A3DA9-9771-4736-BBC6-915F462951B7}"/>
                  </a:ext>
                </a:extLst>
              </p:cNvPr>
              <p:cNvSpPr txBox="1"/>
              <p:nvPr/>
            </p:nvSpPr>
            <p:spPr>
              <a:xfrm>
                <a:off x="10138796" y="3665990"/>
                <a:ext cx="2575419" cy="523220"/>
              </a:xfrm>
              <a:prstGeom prst="rect">
                <a:avLst/>
              </a:prstGeom>
              <a:noFill/>
            </p:spPr>
            <p:txBody>
              <a:bodyPr wrap="square" rtlCol="0">
                <a:spAutoFit/>
              </a:bodyPr>
              <a:lstStyle/>
              <a:p>
                <a:r>
                  <a:rPr lang="en-US" sz="1400" dirty="0"/>
                  <a:t>y = </a:t>
                </a:r>
                <a:r>
                  <a:rPr lang="en-US" sz="1400" dirty="0" err="1"/>
                  <a:t>prev_x</a:t>
                </a:r>
                <a:r>
                  <a:rPr lang="en-US" sz="1400" dirty="0"/>
                  <a:t> – </a:t>
                </a:r>
                <a:r>
                  <a:rPr lang="en-US" sz="1400" dirty="0" err="1"/>
                  <a:t>prev_y</a:t>
                </a:r>
                <a:r>
                  <a:rPr lang="en-US" sz="1400" dirty="0"/>
                  <a:t>(</a:t>
                </a: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𝑎</m:t>
                        </m:r>
                      </m:e>
                      <m:sub>
                        <m:r>
                          <a:rPr lang="en-US" sz="1400" b="0" i="1" smtClean="0">
                            <a:latin typeface="Cambria Math" panose="02040503050406030204" pitchFamily="18" charset="0"/>
                          </a:rPr>
                          <m:t>𝑖</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𝑏</m:t>
                        </m:r>
                      </m:e>
                      <m:sub>
                        <m:r>
                          <a:rPr lang="en-US" sz="1400" b="0" i="1" smtClean="0">
                            <a:latin typeface="Cambria Math" panose="02040503050406030204" pitchFamily="18" charset="0"/>
                          </a:rPr>
                          <m:t>𝑖</m:t>
                        </m:r>
                      </m:sub>
                    </m:sSub>
                  </m:oMath>
                </a14:m>
                <a:r>
                  <a:rPr lang="en-US" sz="1400" dirty="0"/>
                  <a:t>)</a:t>
                </a:r>
              </a:p>
              <a:p>
                <a:r>
                  <a:rPr lang="en-US" sz="1400" dirty="0"/>
                  <a:t>= 0 – 1(2) = -2</a:t>
                </a:r>
              </a:p>
            </p:txBody>
          </p:sp>
        </mc:Choice>
        <mc:Fallback>
          <p:sp>
            <p:nvSpPr>
              <p:cNvPr id="4" name="TextBox 3">
                <a:extLst>
                  <a:ext uri="{FF2B5EF4-FFF2-40B4-BE49-F238E27FC236}">
                    <a16:creationId xmlns:a16="http://schemas.microsoft.com/office/drawing/2014/main" id="{5A9A3DA9-9771-4736-BBC6-915F462951B7}"/>
                  </a:ext>
                </a:extLst>
              </p:cNvPr>
              <p:cNvSpPr txBox="1">
                <a:spLocks noRot="1" noChangeAspect="1" noMove="1" noResize="1" noEditPoints="1" noAdjustHandles="1" noChangeArrowheads="1" noChangeShapeType="1" noTextEdit="1"/>
              </p:cNvSpPr>
              <p:nvPr/>
            </p:nvSpPr>
            <p:spPr>
              <a:xfrm>
                <a:off x="10138796" y="3665990"/>
                <a:ext cx="2575419" cy="523220"/>
              </a:xfrm>
              <a:prstGeom prst="rect">
                <a:avLst/>
              </a:prstGeom>
              <a:blipFill>
                <a:blip r:embed="rId4"/>
                <a:stretch>
                  <a:fillRect l="-709" t="-1163" b="-11628"/>
                </a:stretch>
              </a:blipFill>
            </p:spPr>
            <p:txBody>
              <a:bodyPr/>
              <a:lstStyle/>
              <a:p>
                <a:r>
                  <a:rPr lang="en-US">
                    <a:noFill/>
                  </a:rPr>
                  <a:t> </a:t>
                </a:r>
              </a:p>
            </p:txBody>
          </p:sp>
        </mc:Fallback>
      </mc:AlternateContent>
    </p:spTree>
    <p:extLst>
      <p:ext uri="{BB962C8B-B14F-4D97-AF65-F5344CB8AC3E}">
        <p14:creationId xmlns:p14="http://schemas.microsoft.com/office/powerpoint/2010/main" val="318103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aphicFrame>
        <p:nvGraphicFramePr>
          <p:cNvPr id="44" name="Google Shape;44;p10"/>
          <p:cNvGraphicFramePr/>
          <p:nvPr>
            <p:extLst>
              <p:ext uri="{D42A27DB-BD31-4B8C-83A1-F6EECF244321}">
                <p14:modId xmlns:p14="http://schemas.microsoft.com/office/powerpoint/2010/main" val="3259581249"/>
              </p:ext>
            </p:extLst>
          </p:nvPr>
        </p:nvGraphicFramePr>
        <p:xfrm>
          <a:off x="2053204" y="1278483"/>
          <a:ext cx="8085592" cy="4139884"/>
        </p:xfrm>
        <a:graphic>
          <a:graphicData uri="http://schemas.openxmlformats.org/drawingml/2006/table">
            <a:tbl>
              <a:tblPr>
                <a:noFill/>
              </a:tblPr>
              <a:tblGrid>
                <a:gridCol w="1010699">
                  <a:extLst>
                    <a:ext uri="{9D8B030D-6E8A-4147-A177-3AD203B41FA5}">
                      <a16:colId xmlns:a16="http://schemas.microsoft.com/office/drawing/2014/main" val="20000"/>
                    </a:ext>
                  </a:extLst>
                </a:gridCol>
                <a:gridCol w="1010699">
                  <a:extLst>
                    <a:ext uri="{9D8B030D-6E8A-4147-A177-3AD203B41FA5}">
                      <a16:colId xmlns:a16="http://schemas.microsoft.com/office/drawing/2014/main" val="20001"/>
                    </a:ext>
                  </a:extLst>
                </a:gridCol>
                <a:gridCol w="1010699">
                  <a:extLst>
                    <a:ext uri="{9D8B030D-6E8A-4147-A177-3AD203B41FA5}">
                      <a16:colId xmlns:a16="http://schemas.microsoft.com/office/drawing/2014/main" val="20002"/>
                    </a:ext>
                  </a:extLst>
                </a:gridCol>
                <a:gridCol w="1010699">
                  <a:extLst>
                    <a:ext uri="{9D8B030D-6E8A-4147-A177-3AD203B41FA5}">
                      <a16:colId xmlns:a16="http://schemas.microsoft.com/office/drawing/2014/main" val="20003"/>
                    </a:ext>
                  </a:extLst>
                </a:gridCol>
                <a:gridCol w="1010699">
                  <a:extLst>
                    <a:ext uri="{9D8B030D-6E8A-4147-A177-3AD203B41FA5}">
                      <a16:colId xmlns:a16="http://schemas.microsoft.com/office/drawing/2014/main" val="20004"/>
                    </a:ext>
                  </a:extLst>
                </a:gridCol>
                <a:gridCol w="1010699">
                  <a:extLst>
                    <a:ext uri="{9D8B030D-6E8A-4147-A177-3AD203B41FA5}">
                      <a16:colId xmlns:a16="http://schemas.microsoft.com/office/drawing/2014/main" val="20005"/>
                    </a:ext>
                  </a:extLst>
                </a:gridCol>
                <a:gridCol w="1010699">
                  <a:extLst>
                    <a:ext uri="{9D8B030D-6E8A-4147-A177-3AD203B41FA5}">
                      <a16:colId xmlns:a16="http://schemas.microsoft.com/office/drawing/2014/main" val="20006"/>
                    </a:ext>
                  </a:extLst>
                </a:gridCol>
                <a:gridCol w="1010699">
                  <a:extLst>
                    <a:ext uri="{9D8B030D-6E8A-4147-A177-3AD203B41FA5}">
                      <a16:colId xmlns:a16="http://schemas.microsoft.com/office/drawing/2014/main" val="20007"/>
                    </a:ext>
                  </a:extLst>
                </a:gridCol>
              </a:tblGrid>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Row</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a</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b</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dirty="0"/>
                        <a:t>a/b</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a%b</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dirty="0"/>
                        <a:t>gcd</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dirty="0"/>
                        <a:t>x</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dirty="0"/>
                        <a:t>y</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1</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99</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78</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21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2</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78</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21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15</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3</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21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15</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6</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-2</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4</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15</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6</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2</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-2</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5</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6</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2</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0</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0</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6</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0</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N/A</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N/A</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0</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3" name="Title 2">
            <a:extLst>
              <a:ext uri="{FF2B5EF4-FFF2-40B4-BE49-F238E27FC236}">
                <a16:creationId xmlns:a16="http://schemas.microsoft.com/office/drawing/2014/main" id="{3C830245-6B83-490F-87C0-ED306757E5BA}"/>
              </a:ext>
            </a:extLst>
          </p:cNvPr>
          <p:cNvSpPr>
            <a:spLocks noGrp="1"/>
          </p:cNvSpPr>
          <p:nvPr>
            <p:ph type="title"/>
          </p:nvPr>
        </p:nvSpPr>
        <p:spPr>
          <a:xfrm>
            <a:off x="2231136" y="33556"/>
            <a:ext cx="7729728" cy="1188720"/>
          </a:xfrm>
        </p:spPr>
        <p:txBody>
          <a:bodyPr/>
          <a:lstStyle/>
          <a:p>
            <a:r>
              <a:rPr lang="en-US" dirty="0"/>
              <a:t>XGCD(99,78)</a:t>
            </a: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487C45D-ACBF-4023-AE9E-719AB2DF5CA1}"/>
                  </a:ext>
                </a:extLst>
              </p:cNvPr>
              <p:cNvSpPr txBox="1"/>
              <p:nvPr/>
            </p:nvSpPr>
            <p:spPr>
              <a:xfrm>
                <a:off x="3502915" y="5173491"/>
                <a:ext cx="5473306" cy="2031325"/>
              </a:xfrm>
              <a:prstGeom prst="rect">
                <a:avLst/>
              </a:prstGeom>
              <a:noFill/>
            </p:spPr>
            <p:txBody>
              <a:bodyPr wrap="square" rtlCol="0">
                <a:spAutoFit/>
              </a:bodyPr>
              <a:lstStyle/>
              <a:p>
                <a:pPr marL="0" indent="0">
                  <a:buNone/>
                </a:pPr>
                <a:br>
                  <a:rPr lang="en-US" dirty="0"/>
                </a:b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previous y, y = </a:t>
                </a:r>
                <a:r>
                  <a:rPr lang="en-US" dirty="0" err="1"/>
                  <a:t>prev_x</a:t>
                </a:r>
                <a:r>
                  <a:rPr lang="en-US" dirty="0"/>
                  <a:t> –</a:t>
                </a:r>
                <a:r>
                  <a:rPr lang="en-US" dirty="0" err="1"/>
                  <a:t>prev_y</a:t>
                </a:r>
                <a:r>
                  <a:rPr lang="en-US" dirty="0"/>
                  <a:t>(</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𝑖</m:t>
                        </m:r>
                      </m:sub>
                    </m:sSub>
                  </m:oMath>
                </a14:m>
                <a:r>
                  <a:rPr lang="en-US" dirty="0"/>
                  <a:t>)</a:t>
                </a:r>
              </a:p>
              <a:p>
                <a:r>
                  <a:rPr lang="en-US" dirty="0"/>
                  <a:t>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𝑖</m:t>
                        </m:r>
                      </m:sub>
                    </m:sSub>
                  </m:oMath>
                </a14:m>
                <a:r>
                  <a:rPr lang="en-US" dirty="0"/>
                  <a:t> are the current inputs from the current iteration of GCD</a:t>
                </a:r>
              </a:p>
              <a:p>
                <a:r>
                  <a:rPr lang="en-US" dirty="0"/>
                  <a:t>Base case is: x = 1, y = 0, with </a:t>
                </a:r>
                <a:r>
                  <a:rPr lang="en-US" dirty="0" err="1"/>
                  <a:t>gcd</a:t>
                </a:r>
                <a:r>
                  <a:rPr lang="en-US" dirty="0"/>
                  <a:t> as last nonzero rem</a:t>
                </a:r>
              </a:p>
              <a:p>
                <a:pPr marL="0" indent="0">
                  <a:buNone/>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gcd</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e>
                      </m:func>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+0</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r>
                        <m:rPr>
                          <m:sty m:val="p"/>
                        </m:rPr>
                        <a:rPr lang="en-US" b="0" i="0" smtClean="0">
                          <a:latin typeface="Cambria Math" panose="02040503050406030204" pitchFamily="18" charset="0"/>
                        </a:rPr>
                        <m:t>gcd</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m:oMathPara>
                </a14:m>
                <a:endParaRPr lang="en-US" dirty="0"/>
              </a:p>
              <a:p>
                <a:endParaRPr lang="en-US" dirty="0"/>
              </a:p>
            </p:txBody>
          </p:sp>
        </mc:Choice>
        <mc:Fallback>
          <p:sp>
            <p:nvSpPr>
              <p:cNvPr id="2" name="TextBox 1">
                <a:extLst>
                  <a:ext uri="{FF2B5EF4-FFF2-40B4-BE49-F238E27FC236}">
                    <a16:creationId xmlns:a16="http://schemas.microsoft.com/office/drawing/2014/main" id="{2487C45D-ACBF-4023-AE9E-719AB2DF5CA1}"/>
                  </a:ext>
                </a:extLst>
              </p:cNvPr>
              <p:cNvSpPr txBox="1">
                <a:spLocks noRot="1" noChangeAspect="1" noMove="1" noResize="1" noEditPoints="1" noAdjustHandles="1" noChangeArrowheads="1" noChangeShapeType="1" noTextEdit="1"/>
              </p:cNvSpPr>
              <p:nvPr/>
            </p:nvSpPr>
            <p:spPr>
              <a:xfrm>
                <a:off x="3502915" y="5173491"/>
                <a:ext cx="5473306" cy="2031325"/>
              </a:xfrm>
              <a:prstGeom prst="rect">
                <a:avLst/>
              </a:prstGeom>
              <a:blipFill>
                <a:blip r:embed="rId3"/>
                <a:stretch>
                  <a:fillRect l="-100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5A9A3DA9-9771-4736-BBC6-915F462951B7}"/>
                  </a:ext>
                </a:extLst>
              </p:cNvPr>
              <p:cNvSpPr txBox="1"/>
              <p:nvPr/>
            </p:nvSpPr>
            <p:spPr>
              <a:xfrm>
                <a:off x="10138796" y="3167390"/>
                <a:ext cx="2575419" cy="523220"/>
              </a:xfrm>
              <a:prstGeom prst="rect">
                <a:avLst/>
              </a:prstGeom>
              <a:noFill/>
            </p:spPr>
            <p:txBody>
              <a:bodyPr wrap="square" rtlCol="0">
                <a:spAutoFit/>
              </a:bodyPr>
              <a:lstStyle/>
              <a:p>
                <a:r>
                  <a:rPr lang="en-US" sz="1400" dirty="0"/>
                  <a:t>y = </a:t>
                </a:r>
                <a:r>
                  <a:rPr lang="en-US" sz="1400" dirty="0" err="1"/>
                  <a:t>prev_x</a:t>
                </a:r>
                <a:r>
                  <a:rPr lang="en-US" sz="1400" dirty="0"/>
                  <a:t> – </a:t>
                </a:r>
                <a:r>
                  <a:rPr lang="en-US" sz="1400" dirty="0" err="1"/>
                  <a:t>prev_y</a:t>
                </a:r>
                <a:r>
                  <a:rPr lang="en-US" sz="1400" dirty="0"/>
                  <a:t>(</a:t>
                </a: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𝑎</m:t>
                        </m:r>
                      </m:e>
                      <m:sub>
                        <m:r>
                          <a:rPr lang="en-US" sz="1400" b="0" i="1" smtClean="0">
                            <a:latin typeface="Cambria Math" panose="02040503050406030204" pitchFamily="18" charset="0"/>
                          </a:rPr>
                          <m:t>𝑖</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𝑏</m:t>
                        </m:r>
                      </m:e>
                      <m:sub>
                        <m:r>
                          <a:rPr lang="en-US" sz="1400" b="0" i="1" smtClean="0">
                            <a:latin typeface="Cambria Math" panose="02040503050406030204" pitchFamily="18" charset="0"/>
                          </a:rPr>
                          <m:t>𝑖</m:t>
                        </m:r>
                      </m:sub>
                    </m:sSub>
                  </m:oMath>
                </a14:m>
                <a:r>
                  <a:rPr lang="en-US" sz="1400" dirty="0"/>
                  <a:t>)</a:t>
                </a:r>
              </a:p>
              <a:p>
                <a:r>
                  <a:rPr lang="en-US" sz="1400" dirty="0"/>
                  <a:t>= 1 – (-2)(1) = 3</a:t>
                </a:r>
              </a:p>
            </p:txBody>
          </p:sp>
        </mc:Choice>
        <mc:Fallback>
          <p:sp>
            <p:nvSpPr>
              <p:cNvPr id="4" name="TextBox 3">
                <a:extLst>
                  <a:ext uri="{FF2B5EF4-FFF2-40B4-BE49-F238E27FC236}">
                    <a16:creationId xmlns:a16="http://schemas.microsoft.com/office/drawing/2014/main" id="{5A9A3DA9-9771-4736-BBC6-915F462951B7}"/>
                  </a:ext>
                </a:extLst>
              </p:cNvPr>
              <p:cNvSpPr txBox="1">
                <a:spLocks noRot="1" noChangeAspect="1" noMove="1" noResize="1" noEditPoints="1" noAdjustHandles="1" noChangeArrowheads="1" noChangeShapeType="1" noTextEdit="1"/>
              </p:cNvSpPr>
              <p:nvPr/>
            </p:nvSpPr>
            <p:spPr>
              <a:xfrm>
                <a:off x="10138796" y="3167390"/>
                <a:ext cx="2575419" cy="523220"/>
              </a:xfrm>
              <a:prstGeom prst="rect">
                <a:avLst/>
              </a:prstGeom>
              <a:blipFill>
                <a:blip r:embed="rId4"/>
                <a:stretch>
                  <a:fillRect l="-709" t="-2353" b="-11765"/>
                </a:stretch>
              </a:blipFill>
            </p:spPr>
            <p:txBody>
              <a:bodyPr/>
              <a:lstStyle/>
              <a:p>
                <a:r>
                  <a:rPr lang="en-US">
                    <a:noFill/>
                  </a:rPr>
                  <a:t> </a:t>
                </a:r>
              </a:p>
            </p:txBody>
          </p:sp>
        </mc:Fallback>
      </mc:AlternateContent>
    </p:spTree>
    <p:extLst>
      <p:ext uri="{BB962C8B-B14F-4D97-AF65-F5344CB8AC3E}">
        <p14:creationId xmlns:p14="http://schemas.microsoft.com/office/powerpoint/2010/main" val="68620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aphicFrame>
        <p:nvGraphicFramePr>
          <p:cNvPr id="44" name="Google Shape;44;p10"/>
          <p:cNvGraphicFramePr/>
          <p:nvPr>
            <p:extLst>
              <p:ext uri="{D42A27DB-BD31-4B8C-83A1-F6EECF244321}">
                <p14:modId xmlns:p14="http://schemas.microsoft.com/office/powerpoint/2010/main" val="1524150872"/>
              </p:ext>
            </p:extLst>
          </p:nvPr>
        </p:nvGraphicFramePr>
        <p:xfrm>
          <a:off x="2053204" y="1278483"/>
          <a:ext cx="8085592" cy="4139884"/>
        </p:xfrm>
        <a:graphic>
          <a:graphicData uri="http://schemas.openxmlformats.org/drawingml/2006/table">
            <a:tbl>
              <a:tblPr>
                <a:noFill/>
              </a:tblPr>
              <a:tblGrid>
                <a:gridCol w="1010699">
                  <a:extLst>
                    <a:ext uri="{9D8B030D-6E8A-4147-A177-3AD203B41FA5}">
                      <a16:colId xmlns:a16="http://schemas.microsoft.com/office/drawing/2014/main" val="20000"/>
                    </a:ext>
                  </a:extLst>
                </a:gridCol>
                <a:gridCol w="1010699">
                  <a:extLst>
                    <a:ext uri="{9D8B030D-6E8A-4147-A177-3AD203B41FA5}">
                      <a16:colId xmlns:a16="http://schemas.microsoft.com/office/drawing/2014/main" val="20001"/>
                    </a:ext>
                  </a:extLst>
                </a:gridCol>
                <a:gridCol w="1010699">
                  <a:extLst>
                    <a:ext uri="{9D8B030D-6E8A-4147-A177-3AD203B41FA5}">
                      <a16:colId xmlns:a16="http://schemas.microsoft.com/office/drawing/2014/main" val="20002"/>
                    </a:ext>
                  </a:extLst>
                </a:gridCol>
                <a:gridCol w="1010699">
                  <a:extLst>
                    <a:ext uri="{9D8B030D-6E8A-4147-A177-3AD203B41FA5}">
                      <a16:colId xmlns:a16="http://schemas.microsoft.com/office/drawing/2014/main" val="20003"/>
                    </a:ext>
                  </a:extLst>
                </a:gridCol>
                <a:gridCol w="1010699">
                  <a:extLst>
                    <a:ext uri="{9D8B030D-6E8A-4147-A177-3AD203B41FA5}">
                      <a16:colId xmlns:a16="http://schemas.microsoft.com/office/drawing/2014/main" val="20004"/>
                    </a:ext>
                  </a:extLst>
                </a:gridCol>
                <a:gridCol w="1010699">
                  <a:extLst>
                    <a:ext uri="{9D8B030D-6E8A-4147-A177-3AD203B41FA5}">
                      <a16:colId xmlns:a16="http://schemas.microsoft.com/office/drawing/2014/main" val="20005"/>
                    </a:ext>
                  </a:extLst>
                </a:gridCol>
                <a:gridCol w="1010699">
                  <a:extLst>
                    <a:ext uri="{9D8B030D-6E8A-4147-A177-3AD203B41FA5}">
                      <a16:colId xmlns:a16="http://schemas.microsoft.com/office/drawing/2014/main" val="20006"/>
                    </a:ext>
                  </a:extLst>
                </a:gridCol>
                <a:gridCol w="1010699">
                  <a:extLst>
                    <a:ext uri="{9D8B030D-6E8A-4147-A177-3AD203B41FA5}">
                      <a16:colId xmlns:a16="http://schemas.microsoft.com/office/drawing/2014/main" val="20007"/>
                    </a:ext>
                  </a:extLst>
                </a:gridCol>
              </a:tblGrid>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Row</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a</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b</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dirty="0"/>
                        <a:t>a/b</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a%b</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dirty="0"/>
                        <a:t>gcd</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dirty="0"/>
                        <a:t>x</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dirty="0"/>
                        <a:t>y</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1</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99</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78</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21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2</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78</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21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15</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3</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21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15</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6</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-2</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4</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15</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6</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2</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-2</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5</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6</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2</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0</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0</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6</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0</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N/A</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N/A</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0</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3" name="Title 2">
            <a:extLst>
              <a:ext uri="{FF2B5EF4-FFF2-40B4-BE49-F238E27FC236}">
                <a16:creationId xmlns:a16="http://schemas.microsoft.com/office/drawing/2014/main" id="{3C830245-6B83-490F-87C0-ED306757E5BA}"/>
              </a:ext>
            </a:extLst>
          </p:cNvPr>
          <p:cNvSpPr>
            <a:spLocks noGrp="1"/>
          </p:cNvSpPr>
          <p:nvPr>
            <p:ph type="title"/>
          </p:nvPr>
        </p:nvSpPr>
        <p:spPr>
          <a:xfrm>
            <a:off x="2231136" y="33556"/>
            <a:ext cx="7729728" cy="1188720"/>
          </a:xfrm>
        </p:spPr>
        <p:txBody>
          <a:bodyPr/>
          <a:lstStyle/>
          <a:p>
            <a:r>
              <a:rPr lang="en-US" dirty="0"/>
              <a:t>XGCD(99,78)</a:t>
            </a: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487C45D-ACBF-4023-AE9E-719AB2DF5CA1}"/>
                  </a:ext>
                </a:extLst>
              </p:cNvPr>
              <p:cNvSpPr txBox="1"/>
              <p:nvPr/>
            </p:nvSpPr>
            <p:spPr>
              <a:xfrm>
                <a:off x="3502915" y="5173491"/>
                <a:ext cx="5473306" cy="2031325"/>
              </a:xfrm>
              <a:prstGeom prst="rect">
                <a:avLst/>
              </a:prstGeom>
              <a:noFill/>
            </p:spPr>
            <p:txBody>
              <a:bodyPr wrap="square" rtlCol="0">
                <a:spAutoFit/>
              </a:bodyPr>
              <a:lstStyle/>
              <a:p>
                <a:pPr marL="0" indent="0">
                  <a:buNone/>
                </a:pPr>
                <a:br>
                  <a:rPr lang="en-US" dirty="0"/>
                </a:b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previous y, y = </a:t>
                </a:r>
                <a:r>
                  <a:rPr lang="en-US" dirty="0" err="1"/>
                  <a:t>prev_x</a:t>
                </a:r>
                <a:r>
                  <a:rPr lang="en-US" dirty="0"/>
                  <a:t> –</a:t>
                </a:r>
                <a:r>
                  <a:rPr lang="en-US" dirty="0" err="1"/>
                  <a:t>prev_y</a:t>
                </a:r>
                <a:r>
                  <a:rPr lang="en-US" dirty="0"/>
                  <a:t>(</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𝑖</m:t>
                        </m:r>
                      </m:sub>
                    </m:sSub>
                  </m:oMath>
                </a14:m>
                <a:r>
                  <a:rPr lang="en-US" dirty="0"/>
                  <a:t>)</a:t>
                </a:r>
              </a:p>
              <a:p>
                <a:r>
                  <a:rPr lang="en-US" dirty="0"/>
                  <a:t>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𝑖</m:t>
                        </m:r>
                      </m:sub>
                    </m:sSub>
                  </m:oMath>
                </a14:m>
                <a:r>
                  <a:rPr lang="en-US" dirty="0"/>
                  <a:t> are the current inputs from the current iteration of GCD</a:t>
                </a:r>
              </a:p>
              <a:p>
                <a:r>
                  <a:rPr lang="en-US" dirty="0"/>
                  <a:t>Base case is: x = 1, y = 0, with </a:t>
                </a:r>
                <a:r>
                  <a:rPr lang="en-US" dirty="0" err="1"/>
                  <a:t>gcd</a:t>
                </a:r>
                <a:r>
                  <a:rPr lang="en-US" dirty="0"/>
                  <a:t> as last nonzero rem</a:t>
                </a:r>
              </a:p>
              <a:p>
                <a:pPr marL="0" indent="0">
                  <a:buNone/>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gcd</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e>
                      </m:func>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+0</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r>
                        <m:rPr>
                          <m:sty m:val="p"/>
                        </m:rPr>
                        <a:rPr lang="en-US" b="0" i="0" smtClean="0">
                          <a:latin typeface="Cambria Math" panose="02040503050406030204" pitchFamily="18" charset="0"/>
                        </a:rPr>
                        <m:t>gcd</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m:oMathPara>
                </a14:m>
                <a:endParaRPr lang="en-US" dirty="0"/>
              </a:p>
              <a:p>
                <a:endParaRPr lang="en-US" dirty="0"/>
              </a:p>
            </p:txBody>
          </p:sp>
        </mc:Choice>
        <mc:Fallback>
          <p:sp>
            <p:nvSpPr>
              <p:cNvPr id="2" name="TextBox 1">
                <a:extLst>
                  <a:ext uri="{FF2B5EF4-FFF2-40B4-BE49-F238E27FC236}">
                    <a16:creationId xmlns:a16="http://schemas.microsoft.com/office/drawing/2014/main" id="{2487C45D-ACBF-4023-AE9E-719AB2DF5CA1}"/>
                  </a:ext>
                </a:extLst>
              </p:cNvPr>
              <p:cNvSpPr txBox="1">
                <a:spLocks noRot="1" noChangeAspect="1" noMove="1" noResize="1" noEditPoints="1" noAdjustHandles="1" noChangeArrowheads="1" noChangeShapeType="1" noTextEdit="1"/>
              </p:cNvSpPr>
              <p:nvPr/>
            </p:nvSpPr>
            <p:spPr>
              <a:xfrm>
                <a:off x="3502915" y="5173491"/>
                <a:ext cx="5473306" cy="2031325"/>
              </a:xfrm>
              <a:prstGeom prst="rect">
                <a:avLst/>
              </a:prstGeom>
              <a:blipFill>
                <a:blip r:embed="rId3"/>
                <a:stretch>
                  <a:fillRect l="-100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5A9A3DA9-9771-4736-BBC6-915F462951B7}"/>
                  </a:ext>
                </a:extLst>
              </p:cNvPr>
              <p:cNvSpPr txBox="1"/>
              <p:nvPr/>
            </p:nvSpPr>
            <p:spPr>
              <a:xfrm>
                <a:off x="10138796" y="2571771"/>
                <a:ext cx="2575419" cy="523220"/>
              </a:xfrm>
              <a:prstGeom prst="rect">
                <a:avLst/>
              </a:prstGeom>
              <a:noFill/>
            </p:spPr>
            <p:txBody>
              <a:bodyPr wrap="square" rtlCol="0">
                <a:spAutoFit/>
              </a:bodyPr>
              <a:lstStyle/>
              <a:p>
                <a:r>
                  <a:rPr lang="en-US" sz="1400" dirty="0"/>
                  <a:t>y = </a:t>
                </a:r>
                <a:r>
                  <a:rPr lang="en-US" sz="1400" dirty="0" err="1"/>
                  <a:t>prev_x</a:t>
                </a:r>
                <a:r>
                  <a:rPr lang="en-US" sz="1400" dirty="0"/>
                  <a:t> – </a:t>
                </a:r>
                <a:r>
                  <a:rPr lang="en-US" sz="1400" dirty="0" err="1"/>
                  <a:t>prev_y</a:t>
                </a:r>
                <a:r>
                  <a:rPr lang="en-US" sz="1400" dirty="0"/>
                  <a:t>(</a:t>
                </a: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𝑎</m:t>
                        </m:r>
                      </m:e>
                      <m:sub>
                        <m:r>
                          <a:rPr lang="en-US" sz="1400" b="0" i="1" smtClean="0">
                            <a:latin typeface="Cambria Math" panose="02040503050406030204" pitchFamily="18" charset="0"/>
                          </a:rPr>
                          <m:t>𝑖</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𝑏</m:t>
                        </m:r>
                      </m:e>
                      <m:sub>
                        <m:r>
                          <a:rPr lang="en-US" sz="1400" b="0" i="1" smtClean="0">
                            <a:latin typeface="Cambria Math" panose="02040503050406030204" pitchFamily="18" charset="0"/>
                          </a:rPr>
                          <m:t>𝑖</m:t>
                        </m:r>
                      </m:sub>
                    </m:sSub>
                  </m:oMath>
                </a14:m>
                <a:r>
                  <a:rPr lang="en-US" sz="1400" dirty="0"/>
                  <a:t>)</a:t>
                </a:r>
              </a:p>
              <a:p>
                <a:r>
                  <a:rPr lang="en-US" sz="1400" dirty="0"/>
                  <a:t>= -2 – (3)(3) = -11</a:t>
                </a:r>
              </a:p>
            </p:txBody>
          </p:sp>
        </mc:Choice>
        <mc:Fallback>
          <p:sp>
            <p:nvSpPr>
              <p:cNvPr id="4" name="TextBox 3">
                <a:extLst>
                  <a:ext uri="{FF2B5EF4-FFF2-40B4-BE49-F238E27FC236}">
                    <a16:creationId xmlns:a16="http://schemas.microsoft.com/office/drawing/2014/main" id="{5A9A3DA9-9771-4736-BBC6-915F462951B7}"/>
                  </a:ext>
                </a:extLst>
              </p:cNvPr>
              <p:cNvSpPr txBox="1">
                <a:spLocks noRot="1" noChangeAspect="1" noMove="1" noResize="1" noEditPoints="1" noAdjustHandles="1" noChangeArrowheads="1" noChangeShapeType="1" noTextEdit="1"/>
              </p:cNvSpPr>
              <p:nvPr/>
            </p:nvSpPr>
            <p:spPr>
              <a:xfrm>
                <a:off x="10138796" y="2571771"/>
                <a:ext cx="2575419" cy="523220"/>
              </a:xfrm>
              <a:prstGeom prst="rect">
                <a:avLst/>
              </a:prstGeom>
              <a:blipFill>
                <a:blip r:embed="rId4"/>
                <a:stretch>
                  <a:fillRect l="-709" t="-2326" b="-10465"/>
                </a:stretch>
              </a:blipFill>
            </p:spPr>
            <p:txBody>
              <a:bodyPr/>
              <a:lstStyle/>
              <a:p>
                <a:r>
                  <a:rPr lang="en-US">
                    <a:noFill/>
                  </a:rPr>
                  <a:t> </a:t>
                </a:r>
              </a:p>
            </p:txBody>
          </p:sp>
        </mc:Fallback>
      </mc:AlternateContent>
    </p:spTree>
    <p:extLst>
      <p:ext uri="{BB962C8B-B14F-4D97-AF65-F5344CB8AC3E}">
        <p14:creationId xmlns:p14="http://schemas.microsoft.com/office/powerpoint/2010/main" val="334216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A1486-9752-4BE3-94E8-FACB75D537E9}"/>
              </a:ext>
            </a:extLst>
          </p:cNvPr>
          <p:cNvSpPr>
            <a:spLocks noGrp="1"/>
          </p:cNvSpPr>
          <p:nvPr>
            <p:ph type="ctrTitle"/>
          </p:nvPr>
        </p:nvSpPr>
        <p:spPr/>
        <p:txBody>
          <a:bodyPr/>
          <a:lstStyle/>
          <a:p>
            <a:r>
              <a:rPr lang="en-US" dirty="0"/>
              <a:t>XGCD Algorithm</a:t>
            </a:r>
          </a:p>
        </p:txBody>
      </p:sp>
      <p:sp>
        <p:nvSpPr>
          <p:cNvPr id="3" name="Subtitle 2">
            <a:extLst>
              <a:ext uri="{FF2B5EF4-FFF2-40B4-BE49-F238E27FC236}">
                <a16:creationId xmlns:a16="http://schemas.microsoft.com/office/drawing/2014/main" id="{AEE57281-E5BD-4798-A164-076A927441A0}"/>
              </a:ext>
            </a:extLst>
          </p:cNvPr>
          <p:cNvSpPr>
            <a:spLocks noGrp="1"/>
          </p:cNvSpPr>
          <p:nvPr>
            <p:ph type="subTitle" idx="1"/>
          </p:nvPr>
        </p:nvSpPr>
        <p:spPr/>
        <p:txBody>
          <a:bodyPr/>
          <a:lstStyle/>
          <a:p>
            <a:r>
              <a:rPr lang="en-US" dirty="0"/>
              <a:t>Gordon Lu</a:t>
            </a:r>
          </a:p>
        </p:txBody>
      </p:sp>
    </p:spTree>
    <p:extLst>
      <p:ext uri="{BB962C8B-B14F-4D97-AF65-F5344CB8AC3E}">
        <p14:creationId xmlns:p14="http://schemas.microsoft.com/office/powerpoint/2010/main" val="20433814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aphicFrame>
        <p:nvGraphicFramePr>
          <p:cNvPr id="44" name="Google Shape;44;p10"/>
          <p:cNvGraphicFramePr/>
          <p:nvPr>
            <p:extLst>
              <p:ext uri="{D42A27DB-BD31-4B8C-83A1-F6EECF244321}">
                <p14:modId xmlns:p14="http://schemas.microsoft.com/office/powerpoint/2010/main" val="4275070027"/>
              </p:ext>
            </p:extLst>
          </p:nvPr>
        </p:nvGraphicFramePr>
        <p:xfrm>
          <a:off x="2053204" y="1278483"/>
          <a:ext cx="8085592" cy="4139884"/>
        </p:xfrm>
        <a:graphic>
          <a:graphicData uri="http://schemas.openxmlformats.org/drawingml/2006/table">
            <a:tbl>
              <a:tblPr>
                <a:noFill/>
              </a:tblPr>
              <a:tblGrid>
                <a:gridCol w="1010699">
                  <a:extLst>
                    <a:ext uri="{9D8B030D-6E8A-4147-A177-3AD203B41FA5}">
                      <a16:colId xmlns:a16="http://schemas.microsoft.com/office/drawing/2014/main" val="20000"/>
                    </a:ext>
                  </a:extLst>
                </a:gridCol>
                <a:gridCol w="1010699">
                  <a:extLst>
                    <a:ext uri="{9D8B030D-6E8A-4147-A177-3AD203B41FA5}">
                      <a16:colId xmlns:a16="http://schemas.microsoft.com/office/drawing/2014/main" val="20001"/>
                    </a:ext>
                  </a:extLst>
                </a:gridCol>
                <a:gridCol w="1010699">
                  <a:extLst>
                    <a:ext uri="{9D8B030D-6E8A-4147-A177-3AD203B41FA5}">
                      <a16:colId xmlns:a16="http://schemas.microsoft.com/office/drawing/2014/main" val="20002"/>
                    </a:ext>
                  </a:extLst>
                </a:gridCol>
                <a:gridCol w="1010699">
                  <a:extLst>
                    <a:ext uri="{9D8B030D-6E8A-4147-A177-3AD203B41FA5}">
                      <a16:colId xmlns:a16="http://schemas.microsoft.com/office/drawing/2014/main" val="20003"/>
                    </a:ext>
                  </a:extLst>
                </a:gridCol>
                <a:gridCol w="1010699">
                  <a:extLst>
                    <a:ext uri="{9D8B030D-6E8A-4147-A177-3AD203B41FA5}">
                      <a16:colId xmlns:a16="http://schemas.microsoft.com/office/drawing/2014/main" val="20004"/>
                    </a:ext>
                  </a:extLst>
                </a:gridCol>
                <a:gridCol w="1010699">
                  <a:extLst>
                    <a:ext uri="{9D8B030D-6E8A-4147-A177-3AD203B41FA5}">
                      <a16:colId xmlns:a16="http://schemas.microsoft.com/office/drawing/2014/main" val="20005"/>
                    </a:ext>
                  </a:extLst>
                </a:gridCol>
                <a:gridCol w="1010699">
                  <a:extLst>
                    <a:ext uri="{9D8B030D-6E8A-4147-A177-3AD203B41FA5}">
                      <a16:colId xmlns:a16="http://schemas.microsoft.com/office/drawing/2014/main" val="20006"/>
                    </a:ext>
                  </a:extLst>
                </a:gridCol>
                <a:gridCol w="1010699">
                  <a:extLst>
                    <a:ext uri="{9D8B030D-6E8A-4147-A177-3AD203B41FA5}">
                      <a16:colId xmlns:a16="http://schemas.microsoft.com/office/drawing/2014/main" val="20007"/>
                    </a:ext>
                  </a:extLst>
                </a:gridCol>
              </a:tblGrid>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Row</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a</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b</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dirty="0"/>
                        <a:t>a/b</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a%b</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dirty="0"/>
                        <a:t>gcd</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dirty="0"/>
                        <a:t>x</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dirty="0"/>
                        <a:t>y</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1</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99</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78</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21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14</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2</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78</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21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15</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3</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21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15</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6</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-2</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4</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15</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6</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2</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-2</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5</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6</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2</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0</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0</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591412">
                <a:tc>
                  <a:txBody>
                    <a:bodyPr/>
                    <a:lstStyle/>
                    <a:p>
                      <a:pPr marL="0" marR="0" lvl="0" indent="0" algn="ctr" rtl="0">
                        <a:lnSpc>
                          <a:spcPct val="100000"/>
                        </a:lnSpc>
                        <a:spcBef>
                          <a:spcPts val="0"/>
                        </a:spcBef>
                        <a:spcAft>
                          <a:spcPts val="0"/>
                        </a:spcAft>
                        <a:buClr>
                          <a:srgbClr val="000000"/>
                        </a:buClr>
                        <a:buFont typeface="Arial"/>
                        <a:buNone/>
                      </a:pPr>
                      <a:r>
                        <a:rPr lang="en" sz="2400" u="none" strike="noStrike" cap="none"/>
                        <a:t>6</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0</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N/A</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N/A</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3</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1</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u="none" strike="noStrike" cap="none" dirty="0"/>
                        <a:t>0</a:t>
                      </a:r>
                      <a:endParaRPr sz="2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3" name="Title 2">
            <a:extLst>
              <a:ext uri="{FF2B5EF4-FFF2-40B4-BE49-F238E27FC236}">
                <a16:creationId xmlns:a16="http://schemas.microsoft.com/office/drawing/2014/main" id="{3C830245-6B83-490F-87C0-ED306757E5BA}"/>
              </a:ext>
            </a:extLst>
          </p:cNvPr>
          <p:cNvSpPr>
            <a:spLocks noGrp="1"/>
          </p:cNvSpPr>
          <p:nvPr>
            <p:ph type="title"/>
          </p:nvPr>
        </p:nvSpPr>
        <p:spPr>
          <a:xfrm>
            <a:off x="2231136" y="33556"/>
            <a:ext cx="7729728" cy="1188720"/>
          </a:xfrm>
        </p:spPr>
        <p:txBody>
          <a:bodyPr/>
          <a:lstStyle/>
          <a:p>
            <a:r>
              <a:rPr lang="en-US" dirty="0"/>
              <a:t>XGCD(99,78)</a:t>
            </a: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487C45D-ACBF-4023-AE9E-719AB2DF5CA1}"/>
                  </a:ext>
                </a:extLst>
              </p:cNvPr>
              <p:cNvSpPr txBox="1"/>
              <p:nvPr/>
            </p:nvSpPr>
            <p:spPr>
              <a:xfrm>
                <a:off x="3502915" y="5173491"/>
                <a:ext cx="5473306" cy="2031325"/>
              </a:xfrm>
              <a:prstGeom prst="rect">
                <a:avLst/>
              </a:prstGeom>
              <a:noFill/>
            </p:spPr>
            <p:txBody>
              <a:bodyPr wrap="square" rtlCol="0">
                <a:spAutoFit/>
              </a:bodyPr>
              <a:lstStyle/>
              <a:p>
                <a:pPr marL="0" indent="0">
                  <a:buNone/>
                </a:pPr>
                <a:br>
                  <a:rPr lang="en-US" dirty="0"/>
                </a:b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previous y, y = </a:t>
                </a:r>
                <a:r>
                  <a:rPr lang="en-US" dirty="0" err="1"/>
                  <a:t>prev_x</a:t>
                </a:r>
                <a:r>
                  <a:rPr lang="en-US" dirty="0"/>
                  <a:t> –</a:t>
                </a:r>
                <a:r>
                  <a:rPr lang="en-US" dirty="0" err="1"/>
                  <a:t>prev_y</a:t>
                </a:r>
                <a:r>
                  <a:rPr lang="en-US" dirty="0"/>
                  <a:t>(</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𝑖</m:t>
                        </m:r>
                      </m:sub>
                    </m:sSub>
                  </m:oMath>
                </a14:m>
                <a:r>
                  <a:rPr lang="en-US" dirty="0"/>
                  <a:t>)</a:t>
                </a:r>
              </a:p>
              <a:p>
                <a:r>
                  <a:rPr lang="en-US" dirty="0"/>
                  <a:t>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𝑖</m:t>
                        </m:r>
                      </m:sub>
                    </m:sSub>
                  </m:oMath>
                </a14:m>
                <a:r>
                  <a:rPr lang="en-US" dirty="0"/>
                  <a:t> are the current inputs from the current iteration of GCD</a:t>
                </a:r>
              </a:p>
              <a:p>
                <a:r>
                  <a:rPr lang="en-US" dirty="0"/>
                  <a:t>Base case is: x = 1, y = 0, with </a:t>
                </a:r>
                <a:r>
                  <a:rPr lang="en-US" dirty="0" err="1"/>
                  <a:t>gcd</a:t>
                </a:r>
                <a:r>
                  <a:rPr lang="en-US" dirty="0"/>
                  <a:t> as last nonzero rem</a:t>
                </a:r>
              </a:p>
              <a:p>
                <a:pPr marL="0" indent="0">
                  <a:buNone/>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gcd</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e>
                      </m:func>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+0</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r>
                        <m:rPr>
                          <m:sty m:val="p"/>
                        </m:rPr>
                        <a:rPr lang="en-US" b="0" i="0" smtClean="0">
                          <a:latin typeface="Cambria Math" panose="02040503050406030204" pitchFamily="18" charset="0"/>
                        </a:rPr>
                        <m:t>gcd</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m:oMathPara>
                </a14:m>
                <a:endParaRPr lang="en-US" dirty="0"/>
              </a:p>
              <a:p>
                <a:endParaRPr lang="en-US" dirty="0"/>
              </a:p>
            </p:txBody>
          </p:sp>
        </mc:Choice>
        <mc:Fallback>
          <p:sp>
            <p:nvSpPr>
              <p:cNvPr id="2" name="TextBox 1">
                <a:extLst>
                  <a:ext uri="{FF2B5EF4-FFF2-40B4-BE49-F238E27FC236}">
                    <a16:creationId xmlns:a16="http://schemas.microsoft.com/office/drawing/2014/main" id="{2487C45D-ACBF-4023-AE9E-719AB2DF5CA1}"/>
                  </a:ext>
                </a:extLst>
              </p:cNvPr>
              <p:cNvSpPr txBox="1">
                <a:spLocks noRot="1" noChangeAspect="1" noMove="1" noResize="1" noEditPoints="1" noAdjustHandles="1" noChangeArrowheads="1" noChangeShapeType="1" noTextEdit="1"/>
              </p:cNvSpPr>
              <p:nvPr/>
            </p:nvSpPr>
            <p:spPr>
              <a:xfrm>
                <a:off x="3502915" y="5173491"/>
                <a:ext cx="5473306" cy="2031325"/>
              </a:xfrm>
              <a:prstGeom prst="rect">
                <a:avLst/>
              </a:prstGeom>
              <a:blipFill>
                <a:blip r:embed="rId3"/>
                <a:stretch>
                  <a:fillRect l="-100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5A9A3DA9-9771-4736-BBC6-915F462951B7}"/>
                  </a:ext>
                </a:extLst>
              </p:cNvPr>
              <p:cNvSpPr txBox="1"/>
              <p:nvPr/>
            </p:nvSpPr>
            <p:spPr>
              <a:xfrm>
                <a:off x="10138796" y="2571771"/>
                <a:ext cx="2575419" cy="523220"/>
              </a:xfrm>
              <a:prstGeom prst="rect">
                <a:avLst/>
              </a:prstGeom>
              <a:noFill/>
            </p:spPr>
            <p:txBody>
              <a:bodyPr wrap="square" rtlCol="0">
                <a:spAutoFit/>
              </a:bodyPr>
              <a:lstStyle/>
              <a:p>
                <a:r>
                  <a:rPr lang="en-US" sz="1400" dirty="0"/>
                  <a:t>y = </a:t>
                </a:r>
                <a:r>
                  <a:rPr lang="en-US" sz="1400" dirty="0" err="1"/>
                  <a:t>prev_x</a:t>
                </a:r>
                <a:r>
                  <a:rPr lang="en-US" sz="1400" dirty="0"/>
                  <a:t> – </a:t>
                </a:r>
                <a:r>
                  <a:rPr lang="en-US" sz="1400" dirty="0" err="1"/>
                  <a:t>prev_y</a:t>
                </a:r>
                <a:r>
                  <a:rPr lang="en-US" sz="1400" dirty="0"/>
                  <a:t>(</a:t>
                </a: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𝑎</m:t>
                        </m:r>
                      </m:e>
                      <m:sub>
                        <m:r>
                          <a:rPr lang="en-US" sz="1400" b="0" i="1" smtClean="0">
                            <a:latin typeface="Cambria Math" panose="02040503050406030204" pitchFamily="18" charset="0"/>
                          </a:rPr>
                          <m:t>𝑖</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𝑏</m:t>
                        </m:r>
                      </m:e>
                      <m:sub>
                        <m:r>
                          <a:rPr lang="en-US" sz="1400" b="0" i="1" smtClean="0">
                            <a:latin typeface="Cambria Math" panose="02040503050406030204" pitchFamily="18" charset="0"/>
                          </a:rPr>
                          <m:t>𝑖</m:t>
                        </m:r>
                      </m:sub>
                    </m:sSub>
                  </m:oMath>
                </a14:m>
                <a:r>
                  <a:rPr lang="en-US" sz="1400" dirty="0"/>
                  <a:t>)</a:t>
                </a:r>
              </a:p>
              <a:p>
                <a:r>
                  <a:rPr lang="en-US" sz="1400" dirty="0"/>
                  <a:t>= 3 – (-11)(1) = 14</a:t>
                </a:r>
              </a:p>
            </p:txBody>
          </p:sp>
        </mc:Choice>
        <mc:Fallback>
          <p:sp>
            <p:nvSpPr>
              <p:cNvPr id="4" name="TextBox 3">
                <a:extLst>
                  <a:ext uri="{FF2B5EF4-FFF2-40B4-BE49-F238E27FC236}">
                    <a16:creationId xmlns:a16="http://schemas.microsoft.com/office/drawing/2014/main" id="{5A9A3DA9-9771-4736-BBC6-915F462951B7}"/>
                  </a:ext>
                </a:extLst>
              </p:cNvPr>
              <p:cNvSpPr txBox="1">
                <a:spLocks noRot="1" noChangeAspect="1" noMove="1" noResize="1" noEditPoints="1" noAdjustHandles="1" noChangeArrowheads="1" noChangeShapeType="1" noTextEdit="1"/>
              </p:cNvSpPr>
              <p:nvPr/>
            </p:nvSpPr>
            <p:spPr>
              <a:xfrm>
                <a:off x="10138796" y="2571771"/>
                <a:ext cx="2575419" cy="523220"/>
              </a:xfrm>
              <a:prstGeom prst="rect">
                <a:avLst/>
              </a:prstGeom>
              <a:blipFill>
                <a:blip r:embed="rId4"/>
                <a:stretch>
                  <a:fillRect l="-709" t="-2326" b="-10465"/>
                </a:stretch>
              </a:blipFill>
            </p:spPr>
            <p:txBody>
              <a:bodyPr/>
              <a:lstStyle/>
              <a:p>
                <a:r>
                  <a:rPr lang="en-US">
                    <a:noFill/>
                  </a:rPr>
                  <a:t> </a:t>
                </a:r>
              </a:p>
            </p:txBody>
          </p:sp>
        </mc:Fallback>
      </mc:AlternateContent>
    </p:spTree>
    <p:extLst>
      <p:ext uri="{BB962C8B-B14F-4D97-AF65-F5344CB8AC3E}">
        <p14:creationId xmlns:p14="http://schemas.microsoft.com/office/powerpoint/2010/main" val="44856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05DF5-DB92-4B60-8BD9-BDC079DB0DE5}"/>
              </a:ext>
            </a:extLst>
          </p:cNvPr>
          <p:cNvSpPr>
            <a:spLocks noGrp="1"/>
          </p:cNvSpPr>
          <p:nvPr>
            <p:ph type="title"/>
          </p:nvPr>
        </p:nvSpPr>
        <p:spPr/>
        <p:txBody>
          <a:bodyPr/>
          <a:lstStyle/>
          <a:p>
            <a:r>
              <a:rPr lang="en-US" dirty="0"/>
              <a:t>Result of XGCD(99,78)</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EC3DB70-A6A7-4223-9C02-72614F393683}"/>
                  </a:ext>
                </a:extLst>
              </p:cNvPr>
              <p:cNvSpPr>
                <a:spLocks noGrp="1"/>
              </p:cNvSpPr>
              <p:nvPr>
                <p:ph idx="1"/>
              </p:nvPr>
            </p:nvSpPr>
            <p:spPr/>
            <p:txBody>
              <a:bodyPr/>
              <a:lstStyle/>
              <a:p>
                <a:pPr marL="0" indent="0">
                  <a:buNone/>
                </a:pPr>
                <a:r>
                  <a:rPr lang="en-US" dirty="0"/>
                  <a:t>Therefore, we have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=−11</m:t>
                    </m:r>
                    <m:r>
                      <a:rPr lang="en-US" b="0" i="0" smtClean="0">
                        <a:latin typeface="Cambria Math" panose="02040503050406030204" pitchFamily="18" charset="0"/>
                      </a:rPr>
                      <m:t>, </m:t>
                    </m:r>
                    <m:r>
                      <m:rPr>
                        <m:sty m:val="p"/>
                      </m:rPr>
                      <a:rPr lang="en-US" b="0" i="0" smtClean="0">
                        <a:latin typeface="Cambria Math" panose="02040503050406030204" pitchFamily="18" charset="0"/>
                      </a:rPr>
                      <m:t>y</m:t>
                    </m:r>
                    <m:r>
                      <a:rPr lang="en-US" b="0" i="0" smtClean="0">
                        <a:latin typeface="Cambria Math" panose="02040503050406030204" pitchFamily="18" charset="0"/>
                      </a:rPr>
                      <m:t>=14</m:t>
                    </m:r>
                  </m:oMath>
                </a14:m>
                <a:r>
                  <a:rPr lang="en-US" dirty="0"/>
                  <a:t>:</a:t>
                </a:r>
              </a:p>
              <a:p>
                <a:pPr marL="0" indent="0">
                  <a:buNone/>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gcd</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e>
                      </m:func>
                      <m:r>
                        <a:rPr lang="en-US" b="0" i="1" smtClean="0">
                          <a:latin typeface="Cambria Math" panose="02040503050406030204" pitchFamily="18" charset="0"/>
                        </a:rPr>
                        <m:t>=3=</m:t>
                      </m:r>
                      <m:r>
                        <a:rPr lang="en-US" i="1" dirty="0" smtClean="0">
                          <a:latin typeface="Cambria Math" panose="02040503050406030204" pitchFamily="18" charset="0"/>
                        </a:rPr>
                        <m:t>(99)(-11) + (78)(14)</m:t>
                      </m:r>
                    </m:oMath>
                  </m:oMathPara>
                </a14:m>
                <a:endParaRPr lang="en-US" dirty="0"/>
              </a:p>
              <a:p>
                <a:pPr marL="0" indent="0">
                  <a:buNone/>
                </a:pPr>
                <a:endParaRPr lang="en-US" dirty="0"/>
              </a:p>
            </p:txBody>
          </p:sp>
        </mc:Choice>
        <mc:Fallback>
          <p:sp>
            <p:nvSpPr>
              <p:cNvPr id="3" name="Content Placeholder 2">
                <a:extLst>
                  <a:ext uri="{FF2B5EF4-FFF2-40B4-BE49-F238E27FC236}">
                    <a16:creationId xmlns:a16="http://schemas.microsoft.com/office/drawing/2014/main" id="{2EC3DB70-A6A7-4223-9C02-72614F393683}"/>
                  </a:ext>
                </a:extLst>
              </p:cNvPr>
              <p:cNvSpPr>
                <a:spLocks noGrp="1" noRot="1" noChangeAspect="1" noMove="1" noResize="1" noEditPoints="1" noAdjustHandles="1" noChangeArrowheads="1" noChangeShapeType="1" noTextEdit="1"/>
              </p:cNvSpPr>
              <p:nvPr>
                <p:ph idx="1"/>
              </p:nvPr>
            </p:nvSpPr>
            <p:spPr>
              <a:blipFill>
                <a:blip r:embed="rId2"/>
                <a:stretch>
                  <a:fillRect l="-631" t="-1179"/>
                </a:stretch>
              </a:blipFill>
            </p:spPr>
            <p:txBody>
              <a:bodyPr/>
              <a:lstStyle/>
              <a:p>
                <a:r>
                  <a:rPr lang="en-US">
                    <a:noFill/>
                  </a:rPr>
                  <a:t> </a:t>
                </a:r>
              </a:p>
            </p:txBody>
          </p:sp>
        </mc:Fallback>
      </mc:AlternateContent>
    </p:spTree>
    <p:extLst>
      <p:ext uri="{BB962C8B-B14F-4D97-AF65-F5344CB8AC3E}">
        <p14:creationId xmlns:p14="http://schemas.microsoft.com/office/powerpoint/2010/main" val="413974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A1486-9752-4BE3-94E8-FACB75D537E9}"/>
              </a:ext>
            </a:extLst>
          </p:cNvPr>
          <p:cNvSpPr>
            <a:spLocks noGrp="1"/>
          </p:cNvSpPr>
          <p:nvPr>
            <p:ph type="ctrTitle"/>
          </p:nvPr>
        </p:nvSpPr>
        <p:spPr/>
        <p:txBody>
          <a:bodyPr/>
          <a:lstStyle/>
          <a:p>
            <a:r>
              <a:rPr lang="en-US" dirty="0"/>
              <a:t>GCD and RSA</a:t>
            </a:r>
          </a:p>
        </p:txBody>
      </p:sp>
    </p:spTree>
    <p:extLst>
      <p:ext uri="{BB962C8B-B14F-4D97-AF65-F5344CB8AC3E}">
        <p14:creationId xmlns:p14="http://schemas.microsoft.com/office/powerpoint/2010/main" val="17195772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FB946-326E-4749-B2A0-BB63909EEFEF}"/>
              </a:ext>
            </a:extLst>
          </p:cNvPr>
          <p:cNvSpPr>
            <a:spLocks noGrp="1"/>
          </p:cNvSpPr>
          <p:nvPr>
            <p:ph type="title"/>
          </p:nvPr>
        </p:nvSpPr>
        <p:spPr/>
        <p:txBody>
          <a:bodyPr/>
          <a:lstStyle/>
          <a:p>
            <a:r>
              <a:rPr lang="en-US" dirty="0"/>
              <a:t>Definitions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EAD7A2B-86A6-409D-A388-9CC169752D6D}"/>
                  </a:ext>
                </a:extLst>
              </p:cNvPr>
              <p:cNvSpPr>
                <a:spLocks noGrp="1"/>
              </p:cNvSpPr>
              <p:nvPr>
                <p:ph idx="1"/>
              </p:nvPr>
            </p:nvSpPr>
            <p:spPr/>
            <p:txBody>
              <a:bodyPr>
                <a:normAutofit lnSpcReduction="10000"/>
              </a:bodyPr>
              <a:lstStyle/>
              <a:p>
                <a:pPr marL="0" indent="0">
                  <a:buNone/>
                </a:pPr>
                <a:r>
                  <a:rPr lang="en-US" dirty="0"/>
                  <a:t>Before introducing the importance of XGCD to RSA, we introduce some definitions:</a:t>
                </a:r>
                <a:br>
                  <a:rPr lang="en-US" dirty="0"/>
                </a:br>
                <a:r>
                  <a:rPr lang="en-US" dirty="0"/>
                  <a:t>1) </a:t>
                </a:r>
                <a:r>
                  <a:rPr lang="en-US" i="1" dirty="0"/>
                  <a:t>Euler’s Totient: </a:t>
                </a:r>
                <a14:m>
                  <m:oMath xmlns:m="http://schemas.openxmlformats.org/officeDocument/2006/math">
                    <m:r>
                      <a:rPr lang="en-US" b="0" i="1" smtClean="0">
                        <a:latin typeface="Cambria Math" panose="02040503050406030204" pitchFamily="18" charset="0"/>
                      </a:rPr>
                      <m:t>𝜙</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ℤ</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ℤ</m:t>
                        </m:r>
                      </m:e>
                      <m:sub>
                        <m:r>
                          <a:rPr lang="en-US" b="0" i="1" smtClean="0">
                            <a:latin typeface="Cambria Math" panose="02040503050406030204" pitchFamily="18" charset="0"/>
                          </a:rPr>
                          <m:t>≥0</m:t>
                        </m:r>
                      </m:sub>
                    </m:sSub>
                  </m:oMath>
                </a14:m>
                <a:r>
                  <a:rPr lang="en-US" i="1" dirty="0"/>
                  <a:t> given by </a:t>
                </a:r>
                <a14:m>
                  <m:oMath xmlns:m="http://schemas.openxmlformats.org/officeDocument/2006/math">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ℤ</m:t>
                        </m:r>
                      </m:e>
                      <m:sub>
                        <m:r>
                          <a:rPr lang="en-US" b="0" i="1" smtClean="0">
                            <a:latin typeface="Cambria Math" panose="02040503050406030204" pitchFamily="18" charset="0"/>
                          </a:rPr>
                          <m:t>𝑛</m:t>
                        </m:r>
                      </m:sub>
                      <m:sup>
                        <m:r>
                          <a:rPr lang="en-US" b="0" i="1" smtClean="0">
                            <a:latin typeface="Cambria Math" panose="02040503050406030204" pitchFamily="18" charset="0"/>
                          </a:rPr>
                          <m:t>∗</m:t>
                        </m:r>
                      </m:sup>
                    </m:sSubSup>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gcd</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𝑛</m:t>
                            </m:r>
                          </m:e>
                        </m:d>
                      </m:e>
                    </m:func>
                    <m:r>
                      <a:rPr lang="en-US" b="0" i="1" smtClean="0">
                        <a:latin typeface="Cambria Math" panose="02040503050406030204" pitchFamily="18" charset="0"/>
                      </a:rPr>
                      <m:t>=1}</m:t>
                    </m:r>
                  </m:oMath>
                </a14:m>
                <a:endParaRPr lang="en-US" i="1" dirty="0"/>
              </a:p>
              <a:p>
                <a:pPr marL="0" indent="0">
                  <a:buNone/>
                </a:pPr>
                <a:r>
                  <a:rPr lang="en-US" i="1" dirty="0"/>
                  <a:t>- We set </a:t>
                </a:r>
                <a14:m>
                  <m:oMath xmlns:m="http://schemas.openxmlformats.org/officeDocument/2006/math">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=1</m:t>
                    </m:r>
                  </m:oMath>
                </a14:m>
                <a:endParaRPr lang="en-US" i="1" dirty="0"/>
              </a:p>
              <a:p>
                <a:pPr marL="0" indent="0">
                  <a:buNone/>
                </a:pPr>
                <a:r>
                  <a:rPr lang="en-US" i="1" dirty="0"/>
                  <a:t>Properties:</a:t>
                </a:r>
              </a:p>
              <a:p>
                <a:pPr marL="0" indent="0">
                  <a:buNone/>
                </a:pPr>
                <a:r>
                  <a:rPr lang="en-US" i="1" dirty="0"/>
                  <a:t>- </a:t>
                </a:r>
                <a14:m>
                  <m:oMath xmlns:m="http://schemas.openxmlformats.org/officeDocument/2006/math">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0" i="1" smtClean="0">
                            <a:latin typeface="Cambria Math" panose="02040503050406030204" pitchFamily="18" charset="0"/>
                          </a:rPr>
                          <m:t>𝑝</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−1</m:t>
                    </m:r>
                  </m:oMath>
                </a14:m>
                <a:r>
                  <a:rPr lang="en-US" i="1" dirty="0"/>
                  <a:t> for any prime p where </a:t>
                </a:r>
                <a:r>
                  <a:rPr lang="en-US" i="1" dirty="0" err="1"/>
                  <a:t>gcd</a:t>
                </a:r>
                <a:r>
                  <a:rPr lang="en-US" i="1" dirty="0"/>
                  <a:t>(</a:t>
                </a:r>
                <a:r>
                  <a:rPr lang="en-US" i="1" dirty="0" err="1"/>
                  <a:t>a,p</a:t>
                </a:r>
                <a:r>
                  <a:rPr lang="en-US" i="1" dirty="0"/>
                  <a:t>)=1 for any </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−1</m:t>
                    </m:r>
                  </m:oMath>
                </a14:m>
                <a:endParaRPr lang="en-US" i="1" dirty="0"/>
              </a:p>
              <a:p>
                <a:pPr marL="0" indent="0">
                  <a:buNone/>
                </a:pPr>
                <a:r>
                  <a:rPr lang="en-US" i="1" dirty="0"/>
                  <a:t>- IMPORTANT: </a:t>
                </a:r>
                <a14:m>
                  <m:oMath xmlns:m="http://schemas.openxmlformats.org/officeDocument/2006/math">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0" i="1" smtClean="0">
                            <a:latin typeface="Cambria Math" panose="02040503050406030204" pitchFamily="18" charset="0"/>
                          </a:rPr>
                          <m:t>𝑚𝑛</m:t>
                        </m:r>
                      </m:e>
                    </m:d>
                    <m:r>
                      <a:rPr lang="en-US" b="0" i="1" smtClean="0">
                        <a:latin typeface="Cambria Math" panose="02040503050406030204" pitchFamily="18" charset="0"/>
                      </a:rPr>
                      <m:t>=</m:t>
                    </m:r>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0" i="1" smtClean="0">
                            <a:latin typeface="Cambria Math" panose="02040503050406030204" pitchFamily="18" charset="0"/>
                          </a:rPr>
                          <m:t>𝑚</m:t>
                        </m:r>
                      </m:e>
                    </m:d>
                    <m:r>
                      <a:rPr lang="en-US" b="0" i="1" smtClean="0">
                        <a:latin typeface="Cambria Math" panose="02040503050406030204" pitchFamily="18" charset="0"/>
                      </a:rPr>
                      <m:t>𝜙</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i="1" dirty="0"/>
                  <a:t> for any </a:t>
                </a:r>
                <a:r>
                  <a:rPr lang="en-US" i="1" dirty="0" err="1"/>
                  <a:t>m,n</a:t>
                </a:r>
                <a:r>
                  <a:rPr lang="en-US" i="1" dirty="0"/>
                  <a:t> that are coprime.</a:t>
                </a:r>
              </a:p>
              <a:p>
                <a:pPr marL="0" indent="0">
                  <a:buNone/>
                </a:pPr>
                <a:r>
                  <a:rPr lang="en-US" i="1" dirty="0"/>
                  <a:t>- Euler’s Product Formula: for any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ℤ</m:t>
                        </m:r>
                      </m:e>
                      <m:sub>
                        <m:r>
                          <a:rPr lang="en-US" b="0" i="1" smtClean="0">
                            <a:latin typeface="Cambria Math" panose="02040503050406030204" pitchFamily="18" charset="0"/>
                          </a:rPr>
                          <m:t>&gt;0</m:t>
                        </m:r>
                      </m:sub>
                    </m:sSub>
                  </m:oMath>
                </a14:m>
                <a:r>
                  <a:rPr lang="en-US" i="1" dirty="0"/>
                  <a:t>, we can express n as a product of distinct primes: </a:t>
                </a:r>
                <a14:m>
                  <m:oMath xmlns:m="http://schemas.openxmlformats.org/officeDocument/2006/math">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0" i="1" smtClean="0">
                            <a:latin typeface="Cambria Math" panose="02040503050406030204" pitchFamily="18" charset="0"/>
                          </a:rPr>
                          <m:t>𝑚</m:t>
                        </m:r>
                      </m:e>
                    </m:d>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𝑝</m:t>
                        </m:r>
                      </m:e>
                      <m:sub>
                        <m:r>
                          <a:rPr lang="en-US" b="0" i="1" smtClean="0">
                            <a:latin typeface="Cambria Math" panose="02040503050406030204" pitchFamily="18" charset="0"/>
                          </a:rPr>
                          <m:t>1</m:t>
                        </m:r>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m:t>
                            </m:r>
                          </m:sub>
                        </m:sSub>
                        <m:r>
                          <a:rPr lang="en-US" b="0" i="1" smtClean="0">
                            <a:latin typeface="Cambria Math" panose="02040503050406030204" pitchFamily="18" charset="0"/>
                          </a:rPr>
                          <m:t>−1</m:t>
                        </m:r>
                      </m:sup>
                    </m:sSubSup>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−1</m:t>
                        </m:r>
                      </m:e>
                    </m:d>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𝑝</m:t>
                        </m:r>
                      </m:e>
                      <m:sub>
                        <m:r>
                          <a:rPr lang="en-US" b="0" i="1" smtClean="0">
                            <a:latin typeface="Cambria Math" panose="02040503050406030204" pitchFamily="18" charset="0"/>
                          </a:rPr>
                          <m:t>2</m:t>
                        </m:r>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2</m:t>
                            </m:r>
                          </m:sub>
                        </m:sSub>
                        <m:r>
                          <a:rPr lang="en-US" b="0" i="1" smtClean="0">
                            <a:latin typeface="Cambria Math" panose="02040503050406030204" pitchFamily="18" charset="0"/>
                          </a:rPr>
                          <m:t>−1</m:t>
                        </m:r>
                      </m:sup>
                    </m:sSubSup>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r>
                          <a:rPr lang="en-US" b="0" i="1" smtClean="0">
                            <a:latin typeface="Cambria Math" panose="02040503050406030204" pitchFamily="18" charset="0"/>
                          </a:rPr>
                          <m:t>−1</m:t>
                        </m:r>
                      </m:e>
                    </m:d>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𝑝</m:t>
                        </m:r>
                      </m:e>
                      <m:sub>
                        <m:r>
                          <a:rPr lang="en-US" b="0" i="1" smtClean="0">
                            <a:latin typeface="Cambria Math" panose="02040503050406030204" pitchFamily="18" charset="0"/>
                          </a:rPr>
                          <m:t>𝑠</m:t>
                        </m:r>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𝑠</m:t>
                            </m:r>
                          </m:sub>
                        </m:sSub>
                        <m:r>
                          <a:rPr lang="en-US" b="0" i="1" smtClean="0">
                            <a:latin typeface="Cambria Math" panose="02040503050406030204" pitchFamily="18" charset="0"/>
                          </a:rPr>
                          <m:t>−1</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𝑠</m:t>
                        </m:r>
                      </m:sub>
                    </m:sSub>
                    <m:r>
                      <a:rPr lang="en-US" b="0" i="1" smtClean="0">
                        <a:latin typeface="Cambria Math" panose="02040503050406030204" pitchFamily="18" charset="0"/>
                      </a:rPr>
                      <m:t>−1)</m:t>
                    </m:r>
                  </m:oMath>
                </a14:m>
                <a:endParaRPr lang="en-US" i="1" dirty="0"/>
              </a:p>
              <a:p>
                <a:pPr marL="0" indent="0">
                  <a:buNone/>
                </a:pPr>
                <a:endParaRPr lang="en-US" i="1" dirty="0"/>
              </a:p>
            </p:txBody>
          </p:sp>
        </mc:Choice>
        <mc:Fallback>
          <p:sp>
            <p:nvSpPr>
              <p:cNvPr id="3" name="Content Placeholder 2">
                <a:extLst>
                  <a:ext uri="{FF2B5EF4-FFF2-40B4-BE49-F238E27FC236}">
                    <a16:creationId xmlns:a16="http://schemas.microsoft.com/office/drawing/2014/main" id="{AEAD7A2B-86A6-409D-A388-9CC169752D6D}"/>
                  </a:ext>
                </a:extLst>
              </p:cNvPr>
              <p:cNvSpPr>
                <a:spLocks noGrp="1" noRot="1" noChangeAspect="1" noMove="1" noResize="1" noEditPoints="1" noAdjustHandles="1" noChangeArrowheads="1" noChangeShapeType="1" noTextEdit="1"/>
              </p:cNvSpPr>
              <p:nvPr>
                <p:ph idx="1"/>
              </p:nvPr>
            </p:nvSpPr>
            <p:spPr>
              <a:blipFill>
                <a:blip r:embed="rId2"/>
                <a:stretch>
                  <a:fillRect l="-631" t="-1965"/>
                </a:stretch>
              </a:blipFill>
            </p:spPr>
            <p:txBody>
              <a:bodyPr/>
              <a:lstStyle/>
              <a:p>
                <a:r>
                  <a:rPr lang="en-US">
                    <a:noFill/>
                  </a:rPr>
                  <a:t> </a:t>
                </a:r>
              </a:p>
            </p:txBody>
          </p:sp>
        </mc:Fallback>
      </mc:AlternateContent>
    </p:spTree>
    <p:extLst>
      <p:ext uri="{BB962C8B-B14F-4D97-AF65-F5344CB8AC3E}">
        <p14:creationId xmlns:p14="http://schemas.microsoft.com/office/powerpoint/2010/main" val="226847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46053-B821-4115-B2EC-60052FA58C02}"/>
              </a:ext>
            </a:extLst>
          </p:cNvPr>
          <p:cNvSpPr>
            <a:spLocks noGrp="1"/>
          </p:cNvSpPr>
          <p:nvPr>
            <p:ph type="title"/>
          </p:nvPr>
        </p:nvSpPr>
        <p:spPr/>
        <p:txBody>
          <a:bodyPr/>
          <a:lstStyle/>
          <a:p>
            <a:r>
              <a:rPr lang="en-US" dirty="0"/>
              <a:t>Euler’s Totient Example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ABE6BC2-EF93-4DC0-B985-55952CD2403C}"/>
                  </a:ext>
                </a:extLst>
              </p:cNvPr>
              <p:cNvSpPr>
                <a:spLocks noGrp="1"/>
              </p:cNvSpPr>
              <p:nvPr>
                <p:ph idx="1"/>
              </p:nvPr>
            </p:nvSpPr>
            <p:spPr/>
            <p:txBody>
              <a:bodyPr>
                <a:normAutofit lnSpcReduction="10000"/>
              </a:bodyPr>
              <a:lstStyle/>
              <a:p>
                <a14:m>
                  <m:oMath xmlns:m="http://schemas.openxmlformats.org/officeDocument/2006/math">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0" i="1" smtClean="0">
                            <a:latin typeface="Cambria Math" panose="02040503050406030204" pitchFamily="18" charset="0"/>
                          </a:rPr>
                          <m:t>20</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2−1</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2−1</m:t>
                        </m:r>
                      </m:e>
                    </m:d>
                    <m:d>
                      <m:dPr>
                        <m:ctrlPr>
                          <a:rPr lang="en-US" b="0" i="1" smtClean="0">
                            <a:latin typeface="Cambria Math" panose="02040503050406030204" pitchFamily="18" charset="0"/>
                          </a:rPr>
                        </m:ctrlPr>
                      </m:dPr>
                      <m:e>
                        <m:r>
                          <a:rPr lang="en-US" b="0" i="1" smtClean="0">
                            <a:latin typeface="Cambria Math" panose="02040503050406030204" pitchFamily="18" charset="0"/>
                          </a:rPr>
                          <m:t>5−1</m:t>
                        </m:r>
                      </m:e>
                    </m:d>
                    <m:r>
                      <a:rPr lang="en-US" b="0" i="1" smtClean="0">
                        <a:latin typeface="Cambria Math" panose="02040503050406030204" pitchFamily="18" charset="0"/>
                      </a:rPr>
                      <m:t>=8</m:t>
                    </m:r>
                  </m:oMath>
                </a14:m>
                <a:r>
                  <a:rPr lang="en-US" dirty="0"/>
                  <a:t>, (</a:t>
                </a:r>
                <a14:m>
                  <m:oMath xmlns:m="http://schemas.openxmlformats.org/officeDocument/2006/math">
                    <m:r>
                      <a:rPr lang="en-US" b="0" i="1" dirty="0" smtClean="0">
                        <a:latin typeface="Cambria Math" panose="02040503050406030204" pitchFamily="18" charset="0"/>
                      </a:rPr>
                      <m:t>20=</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2</m:t>
                        </m:r>
                      </m:e>
                      <m:sup>
                        <m:r>
                          <a:rPr lang="en-US" b="0" i="1" dirty="0" smtClean="0">
                            <a:latin typeface="Cambria Math" panose="02040503050406030204" pitchFamily="18" charset="0"/>
                          </a:rPr>
                          <m:t>2</m:t>
                        </m:r>
                      </m:sup>
                    </m:sSup>
                    <m:r>
                      <a:rPr lang="en-US" b="0" i="1" dirty="0" smtClean="0">
                        <a:latin typeface="Cambria Math" panose="02040503050406030204" pitchFamily="18" charset="0"/>
                      </a:rPr>
                      <m:t>5</m:t>
                    </m:r>
                  </m:oMath>
                </a14:m>
                <a:r>
                  <a:rPr lang="en-US" dirty="0"/>
                  <a:t>)</a:t>
                </a:r>
              </a:p>
              <a:p>
                <a14:m>
                  <m:oMath xmlns:m="http://schemas.openxmlformats.org/officeDocument/2006/math">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25</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3</m:t>
                        </m:r>
                      </m:e>
                      <m:sup>
                        <m:r>
                          <a:rPr lang="en-US" b="0" i="1" smtClean="0">
                            <a:latin typeface="Cambria Math" panose="02040503050406030204" pitchFamily="18" charset="0"/>
                          </a:rPr>
                          <m:t>2−1</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3</m:t>
                        </m:r>
                        <m:r>
                          <a:rPr lang="en-US" b="0" i="1" smtClean="0">
                            <a:latin typeface="Cambria Math" panose="02040503050406030204" pitchFamily="18" charset="0"/>
                          </a:rPr>
                          <m:t>−1</m:t>
                        </m:r>
                      </m:e>
                    </m:d>
                    <m:sSup>
                      <m:sSupPr>
                        <m:ctrlPr>
                          <a:rPr lang="en-US" b="0" i="1" smtClean="0">
                            <a:latin typeface="Cambria Math" panose="02040503050406030204" pitchFamily="18" charset="0"/>
                          </a:rPr>
                        </m:ctrlPr>
                      </m:sSupPr>
                      <m:e>
                        <m:r>
                          <a:rPr lang="en-US" b="0" i="1" smtClean="0">
                            <a:latin typeface="Cambria Math" panose="02040503050406030204" pitchFamily="18" charset="0"/>
                          </a:rPr>
                          <m:t>5</m:t>
                        </m:r>
                      </m:e>
                      <m:sup>
                        <m:r>
                          <a:rPr lang="en-US" b="0" i="1" smtClean="0">
                            <a:latin typeface="Cambria Math" panose="02040503050406030204" pitchFamily="18" charset="0"/>
                          </a:rPr>
                          <m:t>2−1</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5−1</m:t>
                        </m:r>
                      </m:e>
                    </m:d>
                    <m:r>
                      <a:rPr lang="en-US" b="0" i="1" smtClean="0">
                        <a:latin typeface="Cambria Math" panose="02040503050406030204" pitchFamily="18" charset="0"/>
                      </a:rPr>
                      <m:t>=</m:t>
                    </m:r>
                    <m:r>
                      <a:rPr lang="en-US" b="0" i="1" smtClean="0">
                        <a:latin typeface="Cambria Math" panose="02040503050406030204" pitchFamily="18" charset="0"/>
                      </a:rPr>
                      <m:t>120</m:t>
                    </m:r>
                  </m:oMath>
                </a14:m>
                <a:r>
                  <a:rPr lang="en-US" dirty="0"/>
                  <a:t>, (</a:t>
                </a:r>
                <a14:m>
                  <m:oMath xmlns:m="http://schemas.openxmlformats.org/officeDocument/2006/math">
                    <m:r>
                      <a:rPr lang="en-US" i="1" dirty="0">
                        <a:latin typeface="Cambria Math" panose="02040503050406030204" pitchFamily="18" charset="0"/>
                      </a:rPr>
                      <m:t>2</m:t>
                    </m:r>
                    <m:r>
                      <a:rPr lang="en-US" b="0" i="1" dirty="0" smtClean="0">
                        <a:latin typeface="Cambria Math" panose="02040503050406030204" pitchFamily="18" charset="0"/>
                      </a:rPr>
                      <m:t>25</m:t>
                    </m:r>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3</m:t>
                        </m:r>
                      </m:e>
                      <m:sup>
                        <m:r>
                          <a:rPr lang="en-US" b="0" i="1" dirty="0" smtClean="0">
                            <a:latin typeface="Cambria Math" panose="02040503050406030204" pitchFamily="18" charset="0"/>
                          </a:rPr>
                          <m:t>2</m:t>
                        </m:r>
                      </m:sup>
                    </m:sSup>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5</m:t>
                        </m:r>
                      </m:e>
                      <m:sup>
                        <m:r>
                          <a:rPr lang="en-US" b="0" i="1" dirty="0" smtClean="0">
                            <a:latin typeface="Cambria Math" panose="02040503050406030204" pitchFamily="18" charset="0"/>
                          </a:rPr>
                          <m:t>2</m:t>
                        </m:r>
                      </m:sup>
                    </m:sSup>
                  </m:oMath>
                </a14:m>
                <a:r>
                  <a:rPr lang="en-US" dirty="0"/>
                  <a:t>)</a:t>
                </a:r>
              </a:p>
              <a:p>
                <a:pPr marL="0" indent="0">
                  <a:buNone/>
                </a:pPr>
                <a:endParaRPr lang="en-US" dirty="0"/>
              </a:p>
              <a:p>
                <a:r>
                  <a:rPr lang="en-US" dirty="0"/>
                  <a:t>For those interested in Abstract Algebra, writing numbers as a product of distinct primes is one way to find the order of an </a:t>
                </a:r>
                <a:r>
                  <a:rPr lang="en-US" b="1" dirty="0"/>
                  <a:t>abelian group</a:t>
                </a:r>
                <a:r>
                  <a:rPr lang="en-US" dirty="0"/>
                  <a:t>.</a:t>
                </a:r>
              </a:p>
              <a:p>
                <a:r>
                  <a:rPr lang="en-US" dirty="0"/>
                  <a:t>It’s the main idea of this BIG THEOREM in Abstract Algebra called: </a:t>
                </a:r>
              </a:p>
              <a:p>
                <a:pPr marL="0" indent="0" algn="ctr">
                  <a:buNone/>
                </a:pPr>
                <a:r>
                  <a:rPr lang="en-US" dirty="0"/>
                  <a:t>“The Fundamental Theorem of Finitely Generated Abelian Groups”</a:t>
                </a:r>
              </a:p>
              <a:p>
                <a:r>
                  <a:rPr lang="en-US" dirty="0"/>
                  <a:t>Mathematical Cryptography involves heavy usage of Group Theory and Quantum Computing… CS Cryptography on the other hand… requires less…</a:t>
                </a:r>
              </a:p>
            </p:txBody>
          </p:sp>
        </mc:Choice>
        <mc:Fallback>
          <p:sp>
            <p:nvSpPr>
              <p:cNvPr id="3" name="Content Placeholder 2">
                <a:extLst>
                  <a:ext uri="{FF2B5EF4-FFF2-40B4-BE49-F238E27FC236}">
                    <a16:creationId xmlns:a16="http://schemas.microsoft.com/office/drawing/2014/main" id="{3ABE6BC2-EF93-4DC0-B985-55952CD2403C}"/>
                  </a:ext>
                </a:extLst>
              </p:cNvPr>
              <p:cNvSpPr>
                <a:spLocks noGrp="1" noRot="1" noChangeAspect="1" noMove="1" noResize="1" noEditPoints="1" noAdjustHandles="1" noChangeArrowheads="1" noChangeShapeType="1" noTextEdit="1"/>
              </p:cNvSpPr>
              <p:nvPr>
                <p:ph idx="1"/>
              </p:nvPr>
            </p:nvSpPr>
            <p:spPr>
              <a:blipFill>
                <a:blip r:embed="rId2"/>
                <a:stretch>
                  <a:fillRect l="-473" t="-1965" r="-552" b="-2358"/>
                </a:stretch>
              </a:blipFill>
            </p:spPr>
            <p:txBody>
              <a:bodyPr/>
              <a:lstStyle/>
              <a:p>
                <a:r>
                  <a:rPr lang="en-US">
                    <a:noFill/>
                  </a:rPr>
                  <a:t> </a:t>
                </a:r>
              </a:p>
            </p:txBody>
          </p:sp>
        </mc:Fallback>
      </mc:AlternateContent>
    </p:spTree>
    <p:extLst>
      <p:ext uri="{BB962C8B-B14F-4D97-AF65-F5344CB8AC3E}">
        <p14:creationId xmlns:p14="http://schemas.microsoft.com/office/powerpoint/2010/main" val="135767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CD36B-2FDE-49EB-9BF7-22A95A94DFB1}"/>
              </a:ext>
            </a:extLst>
          </p:cNvPr>
          <p:cNvSpPr>
            <a:spLocks noGrp="1"/>
          </p:cNvSpPr>
          <p:nvPr>
            <p:ph type="title"/>
          </p:nvPr>
        </p:nvSpPr>
        <p:spPr/>
        <p:txBody>
          <a:bodyPr/>
          <a:lstStyle/>
          <a:p>
            <a:r>
              <a:rPr lang="en-US" dirty="0"/>
              <a:t>A Simple, but Powerful Theorem</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9D5F197-71F5-4900-9654-34D1AB3B2110}"/>
                  </a:ext>
                </a:extLst>
              </p:cNvPr>
              <p:cNvSpPr>
                <a:spLocks noGrp="1"/>
              </p:cNvSpPr>
              <p:nvPr>
                <p:ph idx="1"/>
              </p:nvPr>
            </p:nvSpPr>
            <p:spPr/>
            <p:txBody>
              <a:bodyPr/>
              <a:lstStyle/>
              <a:p>
                <a:pPr marL="0" indent="0">
                  <a:buNone/>
                </a:pPr>
                <a:r>
                  <a:rPr lang="en-US" dirty="0"/>
                  <a:t>Theorem: </a:t>
                </a:r>
                <a:endParaRPr lang="en-US" i="1" dirty="0"/>
              </a:p>
              <a:p>
                <a:pPr marL="0" indent="0">
                  <a:buNone/>
                </a:pPr>
                <a:r>
                  <a:rPr lang="en-US" i="1" dirty="0"/>
                  <a:t>Let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oMath>
                </a14:m>
                <a:r>
                  <a:rPr lang="en-US" dirty="0"/>
                  <a:t> </a:t>
                </a:r>
                <a:r>
                  <a:rPr lang="en-US" i="1" dirty="0"/>
                  <a:t>prime numbers and e </a:t>
                </a:r>
                <a14:m>
                  <m:oMath xmlns:m="http://schemas.openxmlformats.org/officeDocument/2006/math">
                    <m:r>
                      <a:rPr lang="en-US" b="0" i="1" smtClean="0">
                        <a:latin typeface="Cambria Math" panose="02040503050406030204" pitchFamily="18" charset="0"/>
                      </a:rPr>
                      <m:t>≥1</m:t>
                    </m:r>
                  </m:oMath>
                </a14:m>
                <a:r>
                  <a:rPr lang="en-US" b="0" i="1" dirty="0"/>
                  <a:t> an integer such that </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gcd</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𝑒</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𝑝</m:t>
                                </m:r>
                                <m:r>
                                  <a:rPr lang="en-US" b="0" i="1" smtClean="0">
                                    <a:latin typeface="Cambria Math" panose="02040503050406030204" pitchFamily="18" charset="0"/>
                                  </a:rPr>
                                  <m:t>−1</m:t>
                                </m:r>
                              </m:e>
                            </m:d>
                            <m:d>
                              <m:dPr>
                                <m:ctrlPr>
                                  <a:rPr lang="en-US" b="0" i="1" smtClean="0">
                                    <a:latin typeface="Cambria Math" panose="02040503050406030204" pitchFamily="18" charset="0"/>
                                  </a:rPr>
                                </m:ctrlPr>
                              </m:dPr>
                              <m:e>
                                <m:r>
                                  <a:rPr lang="en-US" b="0" i="1" smtClean="0">
                                    <a:latin typeface="Cambria Math" panose="02040503050406030204" pitchFamily="18" charset="0"/>
                                  </a:rPr>
                                  <m:t>𝑞</m:t>
                                </m:r>
                                <m:r>
                                  <a:rPr lang="en-US" b="0" i="1" smtClean="0">
                                    <a:latin typeface="Cambria Math" panose="02040503050406030204" pitchFamily="18" charset="0"/>
                                  </a:rPr>
                                  <m:t>−1</m:t>
                                </m:r>
                              </m:e>
                            </m:d>
                          </m:e>
                        </m:d>
                      </m:e>
                    </m:func>
                    <m:r>
                      <a:rPr lang="en-US" b="0" i="1" smtClean="0">
                        <a:latin typeface="Cambria Math" panose="02040503050406030204" pitchFamily="18" charset="0"/>
                      </a:rPr>
                      <m:t>=1</m:t>
                    </m:r>
                  </m:oMath>
                </a14:m>
                <a:r>
                  <a:rPr lang="en-US" b="0" i="1" dirty="0"/>
                  <a:t>. Then the congruence:</a:t>
                </a:r>
              </a:p>
              <a:p>
                <a:pPr marL="0" indent="0">
                  <a:buNone/>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𝑒</m:t>
                          </m:r>
                        </m:sup>
                      </m:sSup>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𝑚𝑜𝑑</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𝑝𝑞</m:t>
                      </m:r>
                      <m:r>
                        <a:rPr lang="en-US" b="0" i="1" smtClean="0">
                          <a:latin typeface="Cambria Math" panose="02040503050406030204" pitchFamily="18" charset="0"/>
                          <a:ea typeface="Cambria Math" panose="02040503050406030204" pitchFamily="18" charset="0"/>
                        </a:rPr>
                        <m:t>)</m:t>
                      </m:r>
                    </m:oMath>
                  </m:oMathPara>
                </a14:m>
                <a:endParaRPr lang="en-US" b="0" i="1" dirty="0"/>
              </a:p>
              <a:p>
                <a:pPr marL="0" indent="0">
                  <a:buNone/>
                </a:pPr>
                <a:r>
                  <a:rPr lang="en-US" i="1" dirty="0"/>
                  <a:t>has unique solution </a:t>
                </a:r>
                <a14:m>
                  <m:oMath xmlns:m="http://schemas.openxmlformats.org/officeDocument/2006/math">
                    <m:r>
                      <a:rPr lang="en-US" b="0" i="1" smtClean="0">
                        <a:latin typeface="Cambria Math" panose="02040503050406030204" pitchFamily="18" charset="0"/>
                      </a:rPr>
                      <m:t>𝑥</m:t>
                    </m:r>
                    <m:r>
                      <a:rPr lang="en-US" i="1">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𝐶</m:t>
                        </m:r>
                      </m:e>
                      <m:sup>
                        <m:r>
                          <a:rPr lang="en-US" b="0" i="1" smtClean="0">
                            <a:latin typeface="Cambria Math" panose="02040503050406030204" pitchFamily="18" charset="0"/>
                          </a:rPr>
                          <m:t>𝑑</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𝑚𝑜𝑑</m:t>
                        </m:r>
                        <m:r>
                          <a:rPr lang="en-US" b="0" i="1" smtClean="0">
                            <a:latin typeface="Cambria Math" panose="02040503050406030204" pitchFamily="18" charset="0"/>
                          </a:rPr>
                          <m:t> </m:t>
                        </m:r>
                        <m:r>
                          <a:rPr lang="en-US" b="0" i="1" smtClean="0">
                            <a:latin typeface="Cambria Math" panose="02040503050406030204" pitchFamily="18" charset="0"/>
                          </a:rPr>
                          <m:t>𝑝𝑞</m:t>
                        </m:r>
                      </m:e>
                    </m:d>
                    <m:r>
                      <a:rPr lang="en-US" b="0" i="1" smtClean="0">
                        <a:latin typeface="Cambria Math" panose="02040503050406030204" pitchFamily="18" charset="0"/>
                      </a:rPr>
                      <m:t>, </m:t>
                    </m:r>
                    <m:r>
                      <a:rPr lang="en-US" b="0" i="1" smtClean="0">
                        <a:latin typeface="Cambria Math" panose="02040503050406030204" pitchFamily="18" charset="0"/>
                      </a:rPr>
                      <m:t>𝑑</m:t>
                    </m:r>
                    <m:r>
                      <a:rPr lang="en-US" i="1">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−1</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𝑚𝑜𝑑</m:t>
                    </m:r>
                    <m:r>
                      <a:rPr lang="en-US" b="0" i="1" smtClean="0">
                        <a:latin typeface="Cambria Math" panose="02040503050406030204" pitchFamily="18" charset="0"/>
                        <a:ea typeface="Cambria Math" panose="02040503050406030204" pitchFamily="18" charset="0"/>
                      </a:rPr>
                      <m:t> </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−1</m:t>
                        </m:r>
                      </m:e>
                    </m:d>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𝑞</m:t>
                        </m:r>
                        <m:r>
                          <a:rPr lang="en-US" b="0" i="1" smtClean="0">
                            <a:latin typeface="Cambria Math" panose="02040503050406030204" pitchFamily="18" charset="0"/>
                            <a:ea typeface="Cambria Math" panose="02040503050406030204" pitchFamily="18" charset="0"/>
                          </a:rPr>
                          <m:t>−1</m:t>
                        </m:r>
                      </m:e>
                    </m:d>
                    <m:r>
                      <a:rPr lang="en-US" b="0" i="1" smtClean="0">
                        <a:latin typeface="Cambria Math" panose="02040503050406030204" pitchFamily="18" charset="0"/>
                        <a:ea typeface="Cambria Math" panose="02040503050406030204" pitchFamily="18" charset="0"/>
                      </a:rPr>
                      <m:t>)</m:t>
                    </m:r>
                  </m:oMath>
                </a14:m>
                <a:endParaRPr lang="en-US" b="0" i="1" dirty="0"/>
              </a:p>
              <a:p>
                <a:pPr marL="0" indent="0">
                  <a:buNone/>
                </a:pPr>
                <a:r>
                  <a:rPr lang="en-US" dirty="0"/>
                  <a:t>This theorem helps us formulate the idea for the RSA cryptosystem.</a:t>
                </a:r>
                <a:endParaRPr lang="en-US" b="0" dirty="0"/>
              </a:p>
            </p:txBody>
          </p:sp>
        </mc:Choice>
        <mc:Fallback>
          <p:sp>
            <p:nvSpPr>
              <p:cNvPr id="3" name="Content Placeholder 2">
                <a:extLst>
                  <a:ext uri="{FF2B5EF4-FFF2-40B4-BE49-F238E27FC236}">
                    <a16:creationId xmlns:a16="http://schemas.microsoft.com/office/drawing/2014/main" id="{D9D5F197-71F5-4900-9654-34D1AB3B2110}"/>
                  </a:ext>
                </a:extLst>
              </p:cNvPr>
              <p:cNvSpPr>
                <a:spLocks noGrp="1" noRot="1" noChangeAspect="1" noMove="1" noResize="1" noEditPoints="1" noAdjustHandles="1" noChangeArrowheads="1" noChangeShapeType="1" noTextEdit="1"/>
              </p:cNvSpPr>
              <p:nvPr>
                <p:ph idx="1"/>
              </p:nvPr>
            </p:nvSpPr>
            <p:spPr>
              <a:blipFill>
                <a:blip r:embed="rId2"/>
                <a:stretch>
                  <a:fillRect l="-631" t="-1179"/>
                </a:stretch>
              </a:blipFill>
            </p:spPr>
            <p:txBody>
              <a:bodyPr/>
              <a:lstStyle/>
              <a:p>
                <a:r>
                  <a:rPr lang="en-US">
                    <a:noFill/>
                  </a:rPr>
                  <a:t> </a:t>
                </a:r>
              </a:p>
            </p:txBody>
          </p:sp>
        </mc:Fallback>
      </mc:AlternateContent>
    </p:spTree>
    <p:extLst>
      <p:ext uri="{BB962C8B-B14F-4D97-AF65-F5344CB8AC3E}">
        <p14:creationId xmlns:p14="http://schemas.microsoft.com/office/powerpoint/2010/main" val="112087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A8061-61A0-4551-8255-2858B0CC1A04}"/>
              </a:ext>
            </a:extLst>
          </p:cNvPr>
          <p:cNvSpPr>
            <a:spLocks noGrp="1"/>
          </p:cNvSpPr>
          <p:nvPr>
            <p:ph type="title"/>
          </p:nvPr>
        </p:nvSpPr>
        <p:spPr/>
        <p:txBody>
          <a:bodyPr/>
          <a:lstStyle/>
          <a:p>
            <a:r>
              <a:rPr lang="en-US" dirty="0"/>
              <a:t>RSA</a:t>
            </a:r>
          </a:p>
        </p:txBody>
      </p:sp>
      <p:sp>
        <p:nvSpPr>
          <p:cNvPr id="3" name="Content Placeholder 2">
            <a:extLst>
              <a:ext uri="{FF2B5EF4-FFF2-40B4-BE49-F238E27FC236}">
                <a16:creationId xmlns:a16="http://schemas.microsoft.com/office/drawing/2014/main" id="{3256A420-FC2D-404A-8B8D-B80160E48D1B}"/>
              </a:ext>
            </a:extLst>
          </p:cNvPr>
          <p:cNvSpPr>
            <a:spLocks noGrp="1"/>
          </p:cNvSpPr>
          <p:nvPr>
            <p:ph idx="1"/>
          </p:nvPr>
        </p:nvSpPr>
        <p:spPr/>
        <p:txBody>
          <a:bodyPr/>
          <a:lstStyle/>
          <a:p>
            <a:pPr marL="0" indent="0">
              <a:buNone/>
            </a:pPr>
            <a:r>
              <a:rPr lang="en-US" dirty="0"/>
              <a:t>RSA is a cryptosystem that allows two entities to </a:t>
            </a:r>
            <a:r>
              <a:rPr lang="en-US" i="1" dirty="0"/>
              <a:t>securely transmit data</a:t>
            </a:r>
            <a:r>
              <a:rPr lang="en-US" dirty="0"/>
              <a:t>. </a:t>
            </a:r>
          </a:p>
          <a:p>
            <a:pPr marL="0" indent="0">
              <a:buNone/>
            </a:pPr>
            <a:r>
              <a:rPr lang="en-US" dirty="0"/>
              <a:t>We will discuss how encryption and decryption work:</a:t>
            </a:r>
            <a:br>
              <a:rPr lang="en-US" dirty="0"/>
            </a:br>
            <a:endParaRPr lang="en-US" dirty="0"/>
          </a:p>
          <a:p>
            <a:endParaRPr lang="en-US" dirty="0"/>
          </a:p>
        </p:txBody>
      </p:sp>
    </p:spTree>
    <p:extLst>
      <p:ext uri="{BB962C8B-B14F-4D97-AF65-F5344CB8AC3E}">
        <p14:creationId xmlns:p14="http://schemas.microsoft.com/office/powerpoint/2010/main" val="364022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1C9CD-0F3F-45CD-9BB0-6D2BFD49B8EF}"/>
              </a:ext>
            </a:extLst>
          </p:cNvPr>
          <p:cNvSpPr>
            <a:spLocks noGrp="1"/>
          </p:cNvSpPr>
          <p:nvPr>
            <p:ph type="title"/>
          </p:nvPr>
        </p:nvSpPr>
        <p:spPr/>
        <p:txBody>
          <a:bodyPr/>
          <a:lstStyle/>
          <a:p>
            <a:r>
              <a:rPr lang="en-US" dirty="0"/>
              <a:t>RSA Encryption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0BECD2C-B1E2-4719-B771-6E5B309D3173}"/>
                  </a:ext>
                </a:extLst>
              </p:cNvPr>
              <p:cNvSpPr>
                <a:spLocks noGrp="1"/>
              </p:cNvSpPr>
              <p:nvPr>
                <p:ph idx="1"/>
              </p:nvPr>
            </p:nvSpPr>
            <p:spPr/>
            <p:txBody>
              <a:bodyPr/>
              <a:lstStyle/>
              <a:p>
                <a:pPr marL="0" indent="0">
                  <a:buNone/>
                </a:pPr>
                <a:r>
                  <a:rPr lang="en-US" dirty="0"/>
                  <a:t>Here consider Alice who wants to send an encrypted message to Bob:</a:t>
                </a:r>
                <a:br>
                  <a:rPr lang="en-US" dirty="0"/>
                </a:br>
                <a:r>
                  <a:rPr lang="en-US" dirty="0"/>
                  <a:t>1) First Bob chooses two large primes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oMath>
                </a14:m>
                <a:r>
                  <a:rPr lang="en-US" dirty="0"/>
                  <a:t> and a number </a:t>
                </a:r>
                <a14:m>
                  <m:oMath xmlns:m="http://schemas.openxmlformats.org/officeDocument/2006/math">
                    <m:r>
                      <a:rPr lang="en-US" b="0" i="1" smtClean="0">
                        <a:latin typeface="Cambria Math" panose="02040503050406030204" pitchFamily="18" charset="0"/>
                      </a:rPr>
                      <m:t>𝑒</m:t>
                    </m:r>
                  </m:oMath>
                </a14:m>
                <a:r>
                  <a:rPr lang="en-US" dirty="0"/>
                  <a:t>, such that </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gcd</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𝑒</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𝑝</m:t>
                                </m:r>
                                <m:r>
                                  <a:rPr lang="en-US" b="0" i="1" smtClean="0">
                                    <a:latin typeface="Cambria Math" panose="02040503050406030204" pitchFamily="18" charset="0"/>
                                  </a:rPr>
                                  <m:t>−1</m:t>
                                </m:r>
                              </m:e>
                            </m:d>
                            <m:d>
                              <m:dPr>
                                <m:ctrlPr>
                                  <a:rPr lang="en-US" b="0" i="1" smtClean="0">
                                    <a:latin typeface="Cambria Math" panose="02040503050406030204" pitchFamily="18" charset="0"/>
                                  </a:rPr>
                                </m:ctrlPr>
                              </m:dPr>
                              <m:e>
                                <m:r>
                                  <a:rPr lang="en-US" b="0" i="1" smtClean="0">
                                    <a:latin typeface="Cambria Math" panose="02040503050406030204" pitchFamily="18" charset="0"/>
                                  </a:rPr>
                                  <m:t>𝑞</m:t>
                                </m:r>
                                <m:r>
                                  <a:rPr lang="en-US" b="0" i="1" smtClean="0">
                                    <a:latin typeface="Cambria Math" panose="02040503050406030204" pitchFamily="18" charset="0"/>
                                  </a:rPr>
                                  <m:t>−1</m:t>
                                </m:r>
                              </m:e>
                            </m:d>
                          </m:e>
                        </m:d>
                        <m:r>
                          <a:rPr lang="en-US" b="0" i="1" smtClean="0">
                            <a:latin typeface="Cambria Math" panose="02040503050406030204" pitchFamily="18" charset="0"/>
                          </a:rPr>
                          <m:t>=</m:t>
                        </m:r>
                        <m:r>
                          <m:rPr>
                            <m:sty m:val="p"/>
                          </m:rPr>
                          <a:rPr lang="en-US" b="0" i="0" smtClean="0">
                            <a:latin typeface="Cambria Math" panose="02040503050406030204" pitchFamily="18" charset="0"/>
                          </a:rPr>
                          <m:t>gcd</m:t>
                        </m:r>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 </m:t>
                        </m:r>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0" i="1" smtClean="0">
                                <a:latin typeface="Cambria Math" panose="02040503050406030204" pitchFamily="18" charset="0"/>
                              </a:rPr>
                              <m:t>𝑝𝑞</m:t>
                            </m:r>
                          </m:e>
                        </m:d>
                        <m:r>
                          <a:rPr lang="en-US" b="0" i="1" smtClean="0">
                            <a:latin typeface="Cambria Math" panose="02040503050406030204" pitchFamily="18" charset="0"/>
                          </a:rPr>
                          <m:t>)</m:t>
                        </m:r>
                      </m:e>
                    </m:func>
                    <m:r>
                      <a:rPr lang="en-US" b="0" i="1" smtClean="0">
                        <a:latin typeface="Cambria Math" panose="02040503050406030204" pitchFamily="18" charset="0"/>
                      </a:rPr>
                      <m:t>=1</m:t>
                    </m:r>
                    <m:r>
                      <a:rPr lang="en-US" b="0" i="0" smtClean="0">
                        <a:latin typeface="Cambria Math" panose="02040503050406030204" pitchFamily="18" charset="0"/>
                      </a:rPr>
                      <m:t>.</m:t>
                    </m:r>
                  </m:oMath>
                </a14:m>
                <a:r>
                  <a:rPr lang="en-US" dirty="0"/>
                  <a:t> </a:t>
                </a:r>
              </a:p>
              <a:p>
                <a:pPr marL="0" indent="0">
                  <a:buNone/>
                </a:pPr>
                <a:r>
                  <a:rPr lang="en-US" dirty="0"/>
                  <a:t>- Bob publishes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𝑝𝑞</m:t>
                    </m:r>
                  </m:oMath>
                </a14:m>
                <a:r>
                  <a:rPr lang="en-US" dirty="0"/>
                  <a:t> and </a:t>
                </a:r>
                <a14:m>
                  <m:oMath xmlns:m="http://schemas.openxmlformats.org/officeDocument/2006/math">
                    <m:r>
                      <a:rPr lang="en-US" b="0" i="1" smtClean="0">
                        <a:latin typeface="Cambria Math" panose="02040503050406030204" pitchFamily="18" charset="0"/>
                      </a:rPr>
                      <m:t>𝑒</m:t>
                    </m:r>
                  </m:oMath>
                </a14:m>
                <a:r>
                  <a:rPr lang="en-US" dirty="0"/>
                  <a:t> as his </a:t>
                </a:r>
                <a:r>
                  <a:rPr lang="en-US" i="1" dirty="0"/>
                  <a:t>public key</a:t>
                </a:r>
              </a:p>
              <a:p>
                <a:pPr marL="0" indent="0">
                  <a:buNone/>
                </a:pPr>
                <a:r>
                  <a:rPr lang="en-US" dirty="0"/>
                  <a:t>2) Alice then sends her plaintext message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ℤ</m:t>
                        </m:r>
                      </m:e>
                      <m:sub>
                        <m:r>
                          <a:rPr lang="en-US" b="0" i="1" smtClean="0">
                            <a:latin typeface="Cambria Math" panose="02040503050406030204" pitchFamily="18" charset="0"/>
                          </a:rPr>
                          <m:t>𝑛</m:t>
                        </m:r>
                      </m:sub>
                    </m:sSub>
                  </m:oMath>
                </a14:m>
                <a:r>
                  <a:rPr lang="en-US" dirty="0"/>
                  <a:t> encrypted using:</a:t>
                </a:r>
                <a:br>
                  <a:rPr lang="en-US" dirty="0"/>
                </a:b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𝑚</m:t>
                          </m:r>
                        </m:e>
                        <m:sup>
                          <m:r>
                            <a:rPr lang="en-US" b="0" i="1" smtClean="0">
                              <a:latin typeface="Cambria Math" panose="02040503050406030204" pitchFamily="18" charset="0"/>
                              <a:ea typeface="Cambria Math" panose="02040503050406030204" pitchFamily="18" charset="0"/>
                            </a:rPr>
                            <m:t>𝑒</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𝑚𝑜𝑑</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p:sp>
            <p:nvSpPr>
              <p:cNvPr id="3" name="Content Placeholder 2">
                <a:extLst>
                  <a:ext uri="{FF2B5EF4-FFF2-40B4-BE49-F238E27FC236}">
                    <a16:creationId xmlns:a16="http://schemas.microsoft.com/office/drawing/2014/main" id="{40BECD2C-B1E2-4719-B771-6E5B309D3173}"/>
                  </a:ext>
                </a:extLst>
              </p:cNvPr>
              <p:cNvSpPr>
                <a:spLocks noGrp="1" noRot="1" noChangeAspect="1" noMove="1" noResize="1" noEditPoints="1" noAdjustHandles="1" noChangeArrowheads="1" noChangeShapeType="1" noTextEdit="1"/>
              </p:cNvSpPr>
              <p:nvPr>
                <p:ph idx="1"/>
              </p:nvPr>
            </p:nvSpPr>
            <p:spPr>
              <a:blipFill>
                <a:blip r:embed="rId2"/>
                <a:stretch>
                  <a:fillRect l="-631" t="-1179"/>
                </a:stretch>
              </a:blipFill>
            </p:spPr>
            <p:txBody>
              <a:bodyPr/>
              <a:lstStyle/>
              <a:p>
                <a:r>
                  <a:rPr lang="en-US">
                    <a:noFill/>
                  </a:rPr>
                  <a:t> </a:t>
                </a:r>
              </a:p>
            </p:txBody>
          </p:sp>
        </mc:Fallback>
      </mc:AlternateContent>
    </p:spTree>
    <p:extLst>
      <p:ext uri="{BB962C8B-B14F-4D97-AF65-F5344CB8AC3E}">
        <p14:creationId xmlns:p14="http://schemas.microsoft.com/office/powerpoint/2010/main" val="399995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0DA3C-FB7E-415B-BDDE-8B0B2E5D8FB5}"/>
              </a:ext>
            </a:extLst>
          </p:cNvPr>
          <p:cNvSpPr>
            <a:spLocks noGrp="1"/>
          </p:cNvSpPr>
          <p:nvPr>
            <p:ph type="title"/>
          </p:nvPr>
        </p:nvSpPr>
        <p:spPr/>
        <p:txBody>
          <a:bodyPr/>
          <a:lstStyle/>
          <a:p>
            <a:r>
              <a:rPr lang="en-US" dirty="0"/>
              <a:t>RSA Decryption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E1CC663-ADFE-447B-8395-108513BC918F}"/>
                  </a:ext>
                </a:extLst>
              </p:cNvPr>
              <p:cNvSpPr>
                <a:spLocks noGrp="1"/>
              </p:cNvSpPr>
              <p:nvPr>
                <p:ph idx="1"/>
              </p:nvPr>
            </p:nvSpPr>
            <p:spPr/>
            <p:txBody>
              <a:bodyPr/>
              <a:lstStyle/>
              <a:p>
                <a:pPr marL="0" indent="0">
                  <a:buNone/>
                </a:pPr>
                <a:r>
                  <a:rPr lang="en-US" dirty="0"/>
                  <a:t>1) Bob computes the decryption exponent </a:t>
                </a:r>
                <a14:m>
                  <m:oMath xmlns:m="http://schemas.openxmlformats.org/officeDocument/2006/math">
                    <m:r>
                      <a:rPr lang="en-US" b="0" i="1" smtClean="0">
                        <a:latin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−1</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𝑚𝑜𝑑</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𝜙</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𝑛</m:t>
                        </m:r>
                      </m:e>
                    </m:d>
                    <m:r>
                      <a:rPr lang="en-US" b="0" i="1" smtClean="0">
                        <a:latin typeface="Cambria Math" panose="02040503050406030204" pitchFamily="18" charset="0"/>
                        <a:ea typeface="Cambria Math" panose="02040503050406030204" pitchFamily="18" charset="0"/>
                      </a:rPr>
                      <m:t>)</m:t>
                    </m:r>
                  </m:oMath>
                </a14:m>
                <a:r>
                  <a:rPr lang="en-US" dirty="0"/>
                  <a:t> and recovers the original message as:</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𝐶</m:t>
                          </m:r>
                        </m:e>
                        <m:sup>
                          <m:r>
                            <a:rPr lang="en-US" b="0" i="1" smtClean="0">
                              <a:latin typeface="Cambria Math" panose="02040503050406030204" pitchFamily="18" charset="0"/>
                              <a:ea typeface="Cambria Math" panose="02040503050406030204" pitchFamily="18" charset="0"/>
                            </a:rPr>
                            <m:t>𝑑</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𝑚𝑜𝑑</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oMath>
                  </m:oMathPara>
                </a14:m>
                <a:endParaRPr lang="en-US" dirty="0"/>
              </a:p>
              <a:p>
                <a:pPr marL="0" indent="0">
                  <a:buNone/>
                </a:pPr>
                <a:r>
                  <a:rPr lang="en-US" dirty="0"/>
                  <a:t>2) At this point, </a:t>
                </a:r>
                <a14:m>
                  <m:oMath xmlns:m="http://schemas.openxmlformats.org/officeDocument/2006/math">
                    <m:r>
                      <a:rPr lang="en-US" b="0" i="1" smtClean="0">
                        <a:latin typeface="Cambria Math" panose="02040503050406030204" pitchFamily="18" charset="0"/>
                      </a:rPr>
                      <m:t>𝑚</m:t>
                    </m:r>
                  </m:oMath>
                </a14:m>
                <a:r>
                  <a:rPr lang="en-US" dirty="0"/>
                  <a:t> will simply be a large number, which will be decoded based on the provided encryption scheme (whether it be a shift, etc.)</a:t>
                </a:r>
              </a:p>
            </p:txBody>
          </p:sp>
        </mc:Choice>
        <mc:Fallback>
          <p:sp>
            <p:nvSpPr>
              <p:cNvPr id="3" name="Content Placeholder 2">
                <a:extLst>
                  <a:ext uri="{FF2B5EF4-FFF2-40B4-BE49-F238E27FC236}">
                    <a16:creationId xmlns:a16="http://schemas.microsoft.com/office/drawing/2014/main" id="{8E1CC663-ADFE-447B-8395-108513BC918F}"/>
                  </a:ext>
                </a:extLst>
              </p:cNvPr>
              <p:cNvSpPr>
                <a:spLocks noGrp="1" noRot="1" noChangeAspect="1" noMove="1" noResize="1" noEditPoints="1" noAdjustHandles="1" noChangeArrowheads="1" noChangeShapeType="1" noTextEdit="1"/>
              </p:cNvSpPr>
              <p:nvPr>
                <p:ph idx="1"/>
              </p:nvPr>
            </p:nvSpPr>
            <p:spPr>
              <a:blipFill>
                <a:blip r:embed="rId2"/>
                <a:stretch>
                  <a:fillRect l="-631" t="-1179" r="-394"/>
                </a:stretch>
              </a:blipFill>
            </p:spPr>
            <p:txBody>
              <a:bodyPr/>
              <a:lstStyle/>
              <a:p>
                <a:r>
                  <a:rPr lang="en-US">
                    <a:noFill/>
                  </a:rPr>
                  <a:t> </a:t>
                </a:r>
              </a:p>
            </p:txBody>
          </p:sp>
        </mc:Fallback>
      </mc:AlternateContent>
    </p:spTree>
    <p:extLst>
      <p:ext uri="{BB962C8B-B14F-4D97-AF65-F5344CB8AC3E}">
        <p14:creationId xmlns:p14="http://schemas.microsoft.com/office/powerpoint/2010/main" val="315844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339F4-5C8D-4F3A-BB7E-1EC6AE854244}"/>
              </a:ext>
            </a:extLst>
          </p:cNvPr>
          <p:cNvSpPr>
            <a:spLocks noGrp="1"/>
          </p:cNvSpPr>
          <p:nvPr>
            <p:ph type="title"/>
          </p:nvPr>
        </p:nvSpPr>
        <p:spPr/>
        <p:txBody>
          <a:bodyPr/>
          <a:lstStyle/>
          <a:p>
            <a:r>
              <a:rPr lang="en-US" dirty="0"/>
              <a:t>But There’s a Concern…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F981880-32AE-452D-8E50-711F6546D76E}"/>
                  </a:ext>
                </a:extLst>
              </p:cNvPr>
              <p:cNvSpPr>
                <a:spLocks noGrp="1"/>
              </p:cNvSpPr>
              <p:nvPr>
                <p:ph idx="1"/>
              </p:nvPr>
            </p:nvSpPr>
            <p:spPr/>
            <p:txBody>
              <a:bodyPr/>
              <a:lstStyle/>
              <a:p>
                <a:pPr marL="0" indent="0">
                  <a:buNone/>
                </a:pPr>
                <a:r>
                  <a:rPr lang="en-US" dirty="0"/>
                  <a:t>We said: </a:t>
                </a:r>
                <a14:m>
                  <m:oMath xmlns:m="http://schemas.openxmlformats.org/officeDocument/2006/math">
                    <m:r>
                      <a:rPr lang="en-US" i="1">
                        <a:latin typeface="Cambria Math" panose="02040503050406030204" pitchFamily="18" charset="0"/>
                      </a:rPr>
                      <m:t>𝑑</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𝑚𝑜𝑑</m:t>
                    </m:r>
                    <m:r>
                      <a:rPr lang="en-US" i="1">
                        <a:latin typeface="Cambria Math" panose="02040503050406030204" pitchFamily="18" charset="0"/>
                        <a:ea typeface="Cambria Math" panose="02040503050406030204" pitchFamily="18" charset="0"/>
                      </a:rPr>
                      <m:t> </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−1</m:t>
                        </m:r>
                      </m:e>
                    </m:d>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𝑞</m:t>
                        </m:r>
                        <m:r>
                          <a:rPr lang="en-US" i="1">
                            <a:latin typeface="Cambria Math" panose="02040503050406030204" pitchFamily="18" charset="0"/>
                            <a:ea typeface="Cambria Math" panose="02040503050406030204" pitchFamily="18" charset="0"/>
                          </a:rPr>
                          <m:t>−1</m:t>
                        </m:r>
                      </m:e>
                    </m:d>
                    <m:r>
                      <a:rPr lang="en-US" i="1">
                        <a:latin typeface="Cambria Math" panose="02040503050406030204" pitchFamily="18" charset="0"/>
                        <a:ea typeface="Cambria Math" panose="02040503050406030204" pitchFamily="18" charset="0"/>
                      </a:rPr>
                      <m:t>)</m:t>
                    </m:r>
                  </m:oMath>
                </a14:m>
                <a:endParaRPr lang="en-US" i="1" dirty="0"/>
              </a:p>
              <a:p>
                <a:pPr marL="0" indent="0">
                  <a:buNone/>
                </a:pPr>
                <a:r>
                  <a:rPr lang="en-US" dirty="0"/>
                  <a:t>This is equivalent to:</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𝑋𝐺𝐶𝐷</m:t>
                      </m:r>
                      <m:d>
                        <m:dPr>
                          <m:ctrlPr>
                            <a:rPr lang="en-US" b="0" i="1" smtClean="0">
                              <a:latin typeface="Cambria Math" panose="02040503050406030204" pitchFamily="18" charset="0"/>
                            </a:rPr>
                          </m:ctrlPr>
                        </m:dPr>
                        <m:e>
                          <m:r>
                            <a:rPr lang="en-US" b="0" i="1" smtClean="0">
                              <a:latin typeface="Cambria Math" panose="02040503050406030204" pitchFamily="18" charset="0"/>
                            </a:rPr>
                            <m:t>𝑒</m:t>
                          </m:r>
                          <m:r>
                            <a:rPr lang="en-US" b="0" i="1" smtClean="0">
                              <a:latin typeface="Cambria Math" panose="02040503050406030204" pitchFamily="18" charset="0"/>
                            </a:rPr>
                            <m:t>, </m:t>
                          </m:r>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e>
                      </m:d>
                    </m:oMath>
                  </m:oMathPara>
                </a14:m>
                <a:endParaRPr lang="en-US" b="0" dirty="0"/>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gcd</m:t>
                      </m:r>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=1</m:t>
                      </m:r>
                    </m:oMath>
                  </m:oMathPara>
                </a14:m>
                <a:endParaRPr lang="en-US" dirty="0"/>
              </a:p>
              <a:p>
                <a:pPr marL="0" indent="0">
                  <a:buNone/>
                </a:pPr>
                <a:endParaRPr lang="en-US" dirty="0"/>
              </a:p>
            </p:txBody>
          </p:sp>
        </mc:Choice>
        <mc:Fallback>
          <p:sp>
            <p:nvSpPr>
              <p:cNvPr id="3" name="Content Placeholder 2">
                <a:extLst>
                  <a:ext uri="{FF2B5EF4-FFF2-40B4-BE49-F238E27FC236}">
                    <a16:creationId xmlns:a16="http://schemas.microsoft.com/office/drawing/2014/main" id="{3F981880-32AE-452D-8E50-711F6546D76E}"/>
                  </a:ext>
                </a:extLst>
              </p:cNvPr>
              <p:cNvSpPr>
                <a:spLocks noGrp="1" noRot="1" noChangeAspect="1" noMove="1" noResize="1" noEditPoints="1" noAdjustHandles="1" noChangeArrowheads="1" noChangeShapeType="1" noTextEdit="1"/>
              </p:cNvSpPr>
              <p:nvPr>
                <p:ph idx="1"/>
              </p:nvPr>
            </p:nvSpPr>
            <p:spPr>
              <a:blipFill>
                <a:blip r:embed="rId2"/>
                <a:stretch>
                  <a:fillRect l="-631" t="-1179"/>
                </a:stretch>
              </a:blipFill>
            </p:spPr>
            <p:txBody>
              <a:bodyPr/>
              <a:lstStyle/>
              <a:p>
                <a:r>
                  <a:rPr lang="en-US">
                    <a:noFill/>
                  </a:rPr>
                  <a:t> </a:t>
                </a:r>
              </a:p>
            </p:txBody>
          </p:sp>
        </mc:Fallback>
      </mc:AlternateContent>
    </p:spTree>
    <p:extLst>
      <p:ext uri="{BB962C8B-B14F-4D97-AF65-F5344CB8AC3E}">
        <p14:creationId xmlns:p14="http://schemas.microsoft.com/office/powerpoint/2010/main" val="403486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962FF-2944-4F95-9C00-A32E755B8C6C}"/>
              </a:ext>
            </a:extLst>
          </p:cNvPr>
          <p:cNvSpPr>
            <a:spLocks noGrp="1"/>
          </p:cNvSpPr>
          <p:nvPr>
            <p:ph type="title"/>
          </p:nvPr>
        </p:nvSpPr>
        <p:spPr/>
        <p:txBody>
          <a:bodyPr/>
          <a:lstStyle/>
          <a:p>
            <a:r>
              <a:rPr lang="en-US" dirty="0"/>
              <a:t>XGCD</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F1A347E-69F4-49F8-BD5C-5C07660746ED}"/>
                  </a:ext>
                </a:extLst>
              </p:cNvPr>
              <p:cNvSpPr>
                <a:spLocks noGrp="1"/>
              </p:cNvSpPr>
              <p:nvPr>
                <p:ph idx="1"/>
              </p:nvPr>
            </p:nvSpPr>
            <p:spPr/>
            <p:txBody>
              <a:bodyPr/>
              <a:lstStyle/>
              <a:p>
                <a:r>
                  <a:rPr lang="en-US" dirty="0"/>
                  <a:t>With the Euclidean Algorithm, we’re able to determine the greatest common divisor of two integers </a:t>
                </a:r>
                <a:r>
                  <a:rPr lang="en-US" dirty="0" err="1"/>
                  <a:t>a,b</a:t>
                </a:r>
                <a:endParaRPr lang="en-US" dirty="0"/>
              </a:p>
              <a:p>
                <a:r>
                  <a:rPr lang="en-US" dirty="0"/>
                  <a:t>With XGCD, we’re can express the </a:t>
                </a:r>
                <a:r>
                  <a:rPr lang="en-US" dirty="0" err="1"/>
                  <a:t>gcd</a:t>
                </a:r>
                <a:r>
                  <a:rPr lang="en-US" dirty="0"/>
                  <a:t> as a linear combination of a and b:</a:t>
                </a:r>
              </a:p>
              <a:p>
                <a:pPr marL="0" indent="0">
                  <a:buNone/>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gcd</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e>
                      </m:func>
                      <m:r>
                        <a:rPr lang="en-US" b="0" i="1" smtClean="0">
                          <a:latin typeface="Cambria Math" panose="02040503050406030204" pitchFamily="18" charset="0"/>
                        </a:rPr>
                        <m:t>=</m:t>
                      </m:r>
                      <m:r>
                        <a:rPr lang="en-US" b="0" i="1" smtClean="0">
                          <a:latin typeface="Cambria Math" panose="02040503050406030204" pitchFamily="18" charset="0"/>
                        </a:rPr>
                        <m:t>𝑎𝑥</m:t>
                      </m:r>
                      <m:r>
                        <a:rPr lang="en-US" b="0" i="1" smtClean="0">
                          <a:latin typeface="Cambria Math" panose="02040503050406030204" pitchFamily="18" charset="0"/>
                        </a:rPr>
                        <m:t>+</m:t>
                      </m:r>
                      <m:r>
                        <a:rPr lang="en-US" b="0" i="1" smtClean="0">
                          <a:latin typeface="Cambria Math" panose="02040503050406030204" pitchFamily="18" charset="0"/>
                        </a:rPr>
                        <m:t>𝑏𝑦</m:t>
                      </m:r>
                    </m:oMath>
                  </m:oMathPara>
                </a14:m>
                <a:endParaRPr lang="en-US" dirty="0"/>
              </a:p>
              <a:p>
                <a:r>
                  <a:rPr lang="en-US" dirty="0"/>
                  <a:t>This result is called </a:t>
                </a:r>
                <a:r>
                  <a:rPr lang="en-US" dirty="0" err="1"/>
                  <a:t>Bezout’s</a:t>
                </a:r>
                <a:r>
                  <a:rPr lang="en-US" dirty="0"/>
                  <a:t> Theorem. </a:t>
                </a:r>
              </a:p>
              <a:p>
                <a:pPr lvl="1"/>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 </m:t>
                    </m:r>
                  </m:oMath>
                </a14:m>
                <a:r>
                  <a:rPr lang="en-US" dirty="0"/>
                  <a:t>and </a:t>
                </a:r>
                <a14:m>
                  <m:oMath xmlns:m="http://schemas.openxmlformats.org/officeDocument/2006/math">
                    <m:r>
                      <a:rPr lang="en-US" b="0" i="1" smtClean="0">
                        <a:latin typeface="Cambria Math" panose="02040503050406030204" pitchFamily="18" charset="0"/>
                      </a:rPr>
                      <m:t>𝑦</m:t>
                    </m:r>
                  </m:oMath>
                </a14:m>
                <a:r>
                  <a:rPr lang="en-US" dirty="0"/>
                  <a:t> are called </a:t>
                </a:r>
                <a:r>
                  <a:rPr lang="en-US" i="1" dirty="0" err="1"/>
                  <a:t>Bezout</a:t>
                </a:r>
                <a:r>
                  <a:rPr lang="en-US" i="1" dirty="0"/>
                  <a:t> coefficients</a:t>
                </a:r>
              </a:p>
            </p:txBody>
          </p:sp>
        </mc:Choice>
        <mc:Fallback>
          <p:sp>
            <p:nvSpPr>
              <p:cNvPr id="3" name="Content Placeholder 2">
                <a:extLst>
                  <a:ext uri="{FF2B5EF4-FFF2-40B4-BE49-F238E27FC236}">
                    <a16:creationId xmlns:a16="http://schemas.microsoft.com/office/drawing/2014/main" id="{4F1A347E-69F4-49F8-BD5C-5C07660746ED}"/>
                  </a:ext>
                </a:extLst>
              </p:cNvPr>
              <p:cNvSpPr>
                <a:spLocks noGrp="1" noRot="1" noChangeAspect="1" noMove="1" noResize="1" noEditPoints="1" noAdjustHandles="1" noChangeArrowheads="1" noChangeShapeType="1" noTextEdit="1"/>
              </p:cNvSpPr>
              <p:nvPr>
                <p:ph idx="1"/>
              </p:nvPr>
            </p:nvSpPr>
            <p:spPr>
              <a:blipFill>
                <a:blip r:embed="rId2"/>
                <a:stretch>
                  <a:fillRect l="-473" t="-1179"/>
                </a:stretch>
              </a:blipFill>
            </p:spPr>
            <p:txBody>
              <a:bodyPr/>
              <a:lstStyle/>
              <a:p>
                <a:r>
                  <a:rPr lang="en-US">
                    <a:noFill/>
                  </a:rPr>
                  <a:t> </a:t>
                </a:r>
              </a:p>
            </p:txBody>
          </p:sp>
        </mc:Fallback>
      </mc:AlternateContent>
    </p:spTree>
    <p:extLst>
      <p:ext uri="{BB962C8B-B14F-4D97-AF65-F5344CB8AC3E}">
        <p14:creationId xmlns:p14="http://schemas.microsoft.com/office/powerpoint/2010/main" val="53971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19588-987C-4E1F-95BE-96DA017215F9}"/>
              </a:ext>
            </a:extLst>
          </p:cNvPr>
          <p:cNvSpPr>
            <a:spLocks noGrp="1"/>
          </p:cNvSpPr>
          <p:nvPr>
            <p:ph type="title"/>
          </p:nvPr>
        </p:nvSpPr>
        <p:spPr/>
        <p:txBody>
          <a:bodyPr/>
          <a:lstStyle/>
          <a:p>
            <a:r>
              <a:rPr lang="en-US" dirty="0"/>
              <a:t>An Example of RSA Key Generation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35B1EBF-E636-4A76-90FA-FC10E535F7F5}"/>
                  </a:ext>
                </a:extLst>
              </p:cNvPr>
              <p:cNvSpPr>
                <a:spLocks noGrp="1"/>
              </p:cNvSpPr>
              <p:nvPr>
                <p:ph idx="1"/>
              </p:nvPr>
            </p:nvSpPr>
            <p:spPr/>
            <p:txBody>
              <a:bodyPr/>
              <a:lstStyle/>
              <a:p>
                <a:pPr marL="0" indent="0">
                  <a:buNone/>
                </a:pPr>
                <a:r>
                  <a:rPr lang="en-US" dirty="0"/>
                  <a:t>Let’s do RSA key generation for now:</a:t>
                </a:r>
              </a:p>
              <a:p>
                <a:pPr marL="0" indent="0">
                  <a:buNone/>
                </a:pPr>
                <a:r>
                  <a:rPr lang="en-US" dirty="0"/>
                  <a:t>1) Select two prime numbers</a:t>
                </a:r>
              </a:p>
              <a:p>
                <a:pPr marL="0" indent="0">
                  <a:buNone/>
                </a:pPr>
                <a:r>
                  <a:rPr lang="en-US" dirty="0"/>
                  <a:t>Say, 7 and 19</a:t>
                </a:r>
              </a:p>
              <a:p>
                <a:pPr marL="0" indent="0">
                  <a:buNone/>
                </a:pPr>
                <a:r>
                  <a:rPr lang="en-US" dirty="0"/>
                  <a:t>2) Compute </a:t>
                </a:r>
                <a14:m>
                  <m:oMath xmlns:m="http://schemas.openxmlformats.org/officeDocument/2006/math">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0" i="1" smtClean="0">
                            <a:latin typeface="Cambria Math" panose="02040503050406030204" pitchFamily="18" charset="0"/>
                          </a:rPr>
                          <m:t>7∗19</m:t>
                        </m:r>
                      </m:e>
                    </m:d>
                  </m:oMath>
                </a14:m>
                <a:endParaRPr lang="en-US" b="0"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𝜙</m:t>
                      </m:r>
                      <m:d>
                        <m:dPr>
                          <m:ctrlPr>
                            <a:rPr lang="en-US" i="1">
                              <a:latin typeface="Cambria Math" panose="02040503050406030204" pitchFamily="18" charset="0"/>
                            </a:rPr>
                          </m:ctrlPr>
                        </m:dPr>
                        <m:e>
                          <m:r>
                            <a:rPr lang="en-US" i="1">
                              <a:latin typeface="Cambria Math" panose="02040503050406030204" pitchFamily="18" charset="0"/>
                            </a:rPr>
                            <m:t>7∗19</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7−1</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19−1</m:t>
                          </m:r>
                        </m:e>
                      </m:d>
                      <m:r>
                        <a:rPr lang="en-US" b="0" i="1" smtClean="0">
                          <a:latin typeface="Cambria Math" panose="02040503050406030204" pitchFamily="18" charset="0"/>
                        </a:rPr>
                        <m:t>=6</m:t>
                      </m:r>
                      <m:d>
                        <m:dPr>
                          <m:ctrlPr>
                            <a:rPr lang="en-US" b="0" i="1" smtClean="0">
                              <a:latin typeface="Cambria Math" panose="02040503050406030204" pitchFamily="18" charset="0"/>
                            </a:rPr>
                          </m:ctrlPr>
                        </m:dPr>
                        <m:e>
                          <m:r>
                            <a:rPr lang="en-US" b="0" i="1" smtClean="0">
                              <a:latin typeface="Cambria Math" panose="02040503050406030204" pitchFamily="18" charset="0"/>
                            </a:rPr>
                            <m:t>18</m:t>
                          </m:r>
                        </m:e>
                      </m:d>
                      <m:r>
                        <a:rPr lang="en-US" b="0" i="1" smtClean="0">
                          <a:latin typeface="Cambria Math" panose="02040503050406030204" pitchFamily="18" charset="0"/>
                        </a:rPr>
                        <m:t>=108</m:t>
                      </m:r>
                    </m:oMath>
                  </m:oMathPara>
                </a14:m>
                <a:endParaRPr lang="en-US" b="0" dirty="0"/>
              </a:p>
              <a:p>
                <a:pPr marL="0" indent="0">
                  <a:buNone/>
                </a:pPr>
                <a:r>
                  <a:rPr lang="en-US" dirty="0"/>
                  <a:t>3) Select a public key that is prime, </a:t>
                </a:r>
                <a14:m>
                  <m:oMath xmlns:m="http://schemas.openxmlformats.org/officeDocument/2006/math">
                    <m:r>
                      <a:rPr lang="en-US" b="0" i="1" smtClean="0">
                        <a:latin typeface="Cambria Math" panose="02040503050406030204" pitchFamily="18" charset="0"/>
                      </a:rPr>
                      <m:t>&lt;108</m:t>
                    </m:r>
                  </m:oMath>
                </a14:m>
                <a:r>
                  <a:rPr lang="en-US" dirty="0"/>
                  <a:t> and coprime with 108.</a:t>
                </a:r>
              </a:p>
              <a:p>
                <a:pPr marL="0" indent="0">
                  <a:buNone/>
                </a:pPr>
                <a:r>
                  <a:rPr lang="en-US" dirty="0"/>
                  <a:t>Say, 29</a:t>
                </a:r>
              </a:p>
              <a:p>
                <a:pPr marL="0" indent="0">
                  <a:buNone/>
                </a:pPr>
                <a:endParaRPr lang="en-US" dirty="0"/>
              </a:p>
              <a:p>
                <a:pPr marL="0" indent="0">
                  <a:buNone/>
                </a:pPr>
                <a:endParaRPr lang="en-US" dirty="0"/>
              </a:p>
            </p:txBody>
          </p:sp>
        </mc:Choice>
        <mc:Fallback>
          <p:sp>
            <p:nvSpPr>
              <p:cNvPr id="3" name="Content Placeholder 2">
                <a:extLst>
                  <a:ext uri="{FF2B5EF4-FFF2-40B4-BE49-F238E27FC236}">
                    <a16:creationId xmlns:a16="http://schemas.microsoft.com/office/drawing/2014/main" id="{035B1EBF-E636-4A76-90FA-FC10E535F7F5}"/>
                  </a:ext>
                </a:extLst>
              </p:cNvPr>
              <p:cNvSpPr>
                <a:spLocks noGrp="1" noRot="1" noChangeAspect="1" noMove="1" noResize="1" noEditPoints="1" noAdjustHandles="1" noChangeArrowheads="1" noChangeShapeType="1" noTextEdit="1"/>
              </p:cNvSpPr>
              <p:nvPr>
                <p:ph idx="1"/>
              </p:nvPr>
            </p:nvSpPr>
            <p:spPr>
              <a:blipFill>
                <a:blip r:embed="rId2"/>
                <a:stretch>
                  <a:fillRect l="-631" t="-1179"/>
                </a:stretch>
              </a:blipFill>
            </p:spPr>
            <p:txBody>
              <a:bodyPr/>
              <a:lstStyle/>
              <a:p>
                <a:r>
                  <a:rPr lang="en-US">
                    <a:noFill/>
                  </a:rPr>
                  <a:t> </a:t>
                </a:r>
              </a:p>
            </p:txBody>
          </p:sp>
        </mc:Fallback>
      </mc:AlternateContent>
    </p:spTree>
    <p:extLst>
      <p:ext uri="{BB962C8B-B14F-4D97-AF65-F5344CB8AC3E}">
        <p14:creationId xmlns:p14="http://schemas.microsoft.com/office/powerpoint/2010/main" val="109487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CF2B3-3178-40F1-BD85-4F73B3846B14}"/>
              </a:ext>
            </a:extLst>
          </p:cNvPr>
          <p:cNvSpPr>
            <a:spLocks noGrp="1"/>
          </p:cNvSpPr>
          <p:nvPr>
            <p:ph type="title"/>
          </p:nvPr>
        </p:nvSpPr>
        <p:spPr/>
        <p:txBody>
          <a:bodyPr/>
          <a:lstStyle/>
          <a:p>
            <a:r>
              <a:rPr lang="en-US" dirty="0"/>
              <a:t>An Example of RSA Key Generation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B32435B-66FA-43BD-909E-EEB3CD38038E}"/>
                  </a:ext>
                </a:extLst>
              </p:cNvPr>
              <p:cNvSpPr>
                <a:spLocks noGrp="1"/>
              </p:cNvSpPr>
              <p:nvPr>
                <p:ph idx="1"/>
              </p:nvPr>
            </p:nvSpPr>
            <p:spPr/>
            <p:txBody>
              <a:bodyPr/>
              <a:lstStyle/>
              <a:p>
                <a:pPr marL="0" indent="0">
                  <a:buNone/>
                </a:pPr>
                <a:r>
                  <a:rPr lang="en-US" dirty="0"/>
                  <a:t>4) Select a private key</a:t>
                </a:r>
              </a:p>
              <a:p>
                <a:pPr marL="0" indent="0">
                  <a:buNone/>
                </a:pPr>
                <a:r>
                  <a:rPr lang="en-US" dirty="0"/>
                  <a:t>Say, 41:</a:t>
                </a:r>
              </a:p>
              <a:p>
                <a:pPr marL="0" indent="0">
                  <a:buNone/>
                </a:pPr>
                <a:r>
                  <a:rPr lang="en-US" dirty="0"/>
                  <a:t>Then we verify </a:t>
                </a:r>
                <a14:m>
                  <m:oMath xmlns:m="http://schemas.openxmlformats.org/officeDocument/2006/math">
                    <m:r>
                      <a:rPr lang="en-US" b="0" i="1" smtClean="0">
                        <a:latin typeface="Cambria Math" panose="02040503050406030204" pitchFamily="18" charset="0"/>
                      </a:rPr>
                      <m:t>41∗29 </m:t>
                    </m:r>
                    <m:d>
                      <m:dPr>
                        <m:ctrlPr>
                          <a:rPr lang="en-US" b="0" i="1" smtClean="0">
                            <a:latin typeface="Cambria Math" panose="02040503050406030204" pitchFamily="18" charset="0"/>
                          </a:rPr>
                        </m:ctrlPr>
                      </m:dPr>
                      <m:e>
                        <m:r>
                          <a:rPr lang="en-US" b="0" i="1" smtClean="0">
                            <a:latin typeface="Cambria Math" panose="02040503050406030204" pitchFamily="18" charset="0"/>
                          </a:rPr>
                          <m:t>𝑚𝑜𝑑</m:t>
                        </m:r>
                        <m:r>
                          <a:rPr lang="en-US" b="0" i="1" smtClean="0">
                            <a:latin typeface="Cambria Math" panose="02040503050406030204" pitchFamily="18" charset="0"/>
                          </a:rPr>
                          <m:t> 108</m:t>
                        </m:r>
                      </m:e>
                    </m:d>
                    <m:r>
                      <a:rPr lang="en-US" b="0" i="1" smtClean="0">
                        <a:latin typeface="Cambria Math" panose="02040503050406030204" pitchFamily="18" charset="0"/>
                      </a:rPr>
                      <m:t>=1</m:t>
                    </m:r>
                  </m:oMath>
                </a14:m>
                <a:endParaRPr lang="en-US" dirty="0"/>
              </a:p>
              <a:p>
                <a:pPr marL="0" indent="0">
                  <a:buNone/>
                </a:pPr>
                <a:endParaRPr lang="en-US" dirty="0"/>
              </a:p>
            </p:txBody>
          </p:sp>
        </mc:Choice>
        <mc:Fallback>
          <p:sp>
            <p:nvSpPr>
              <p:cNvPr id="3" name="Content Placeholder 2">
                <a:extLst>
                  <a:ext uri="{FF2B5EF4-FFF2-40B4-BE49-F238E27FC236}">
                    <a16:creationId xmlns:a16="http://schemas.microsoft.com/office/drawing/2014/main" id="{BB32435B-66FA-43BD-909E-EEB3CD38038E}"/>
                  </a:ext>
                </a:extLst>
              </p:cNvPr>
              <p:cNvSpPr>
                <a:spLocks noGrp="1" noRot="1" noChangeAspect="1" noMove="1" noResize="1" noEditPoints="1" noAdjustHandles="1" noChangeArrowheads="1" noChangeShapeType="1" noTextEdit="1"/>
              </p:cNvSpPr>
              <p:nvPr>
                <p:ph idx="1"/>
              </p:nvPr>
            </p:nvSpPr>
            <p:spPr>
              <a:blipFill>
                <a:blip r:embed="rId2"/>
                <a:stretch>
                  <a:fillRect l="-631" t="-1179"/>
                </a:stretch>
              </a:blipFill>
            </p:spPr>
            <p:txBody>
              <a:bodyPr/>
              <a:lstStyle/>
              <a:p>
                <a:r>
                  <a:rPr lang="en-US">
                    <a:noFill/>
                  </a:rPr>
                  <a:t> </a:t>
                </a:r>
              </a:p>
            </p:txBody>
          </p:sp>
        </mc:Fallback>
      </mc:AlternateContent>
    </p:spTree>
    <p:extLst>
      <p:ext uri="{BB962C8B-B14F-4D97-AF65-F5344CB8AC3E}">
        <p14:creationId xmlns:p14="http://schemas.microsoft.com/office/powerpoint/2010/main" val="4495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43106-DAC0-4EFB-B2B6-C10F99648553}"/>
              </a:ext>
            </a:extLst>
          </p:cNvPr>
          <p:cNvSpPr>
            <a:spLocks noGrp="1"/>
          </p:cNvSpPr>
          <p:nvPr>
            <p:ph type="title"/>
          </p:nvPr>
        </p:nvSpPr>
        <p:spPr/>
        <p:txBody>
          <a:bodyPr/>
          <a:lstStyle/>
          <a:p>
            <a:r>
              <a:rPr lang="en-US" dirty="0"/>
              <a:t>Example of RSA Encryption/Decryption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F57FFF2-7175-4FDC-B892-C18352A3E0FE}"/>
                  </a:ext>
                </a:extLst>
              </p:cNvPr>
              <p:cNvSpPr>
                <a:spLocks noGrp="1"/>
              </p:cNvSpPr>
              <p:nvPr>
                <p:ph idx="1"/>
              </p:nvPr>
            </p:nvSpPr>
            <p:spPr/>
            <p:txBody>
              <a:bodyPr>
                <a:normAutofit lnSpcReduction="10000"/>
              </a:bodyPr>
              <a:lstStyle/>
              <a:p>
                <a:pPr marL="0" indent="0">
                  <a:buNone/>
                </a:pPr>
                <a:r>
                  <a:rPr lang="en-US" dirty="0"/>
                  <a:t>1) Suppose we use 99 as our plaintext message:</a:t>
                </a:r>
              </a:p>
              <a:p>
                <a:pPr marL="0" indent="0">
                  <a:buNone/>
                </a:pPr>
                <a:r>
                  <a:rPr lang="en-US" dirty="0"/>
                  <a:t>Then, we compute the ciphertext as:</a:t>
                </a:r>
              </a:p>
              <a:p>
                <a:pPr marL="0" indent="0">
                  <a:buNone/>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99</m:t>
                          </m:r>
                        </m:e>
                        <m:sup>
                          <m:r>
                            <a:rPr lang="en-US" b="0" i="1" smtClean="0">
                              <a:latin typeface="Cambria Math" panose="02040503050406030204" pitchFamily="18" charset="0"/>
                            </a:rPr>
                            <m:t>29</m:t>
                          </m:r>
                        </m:sup>
                      </m:sSup>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𝑚𝑜𝑑</m:t>
                          </m:r>
                          <m:r>
                            <a:rPr lang="en-US" b="0" i="1" smtClean="0">
                              <a:latin typeface="Cambria Math" panose="02040503050406030204" pitchFamily="18" charset="0"/>
                            </a:rPr>
                            <m:t> 133</m:t>
                          </m:r>
                        </m:e>
                      </m:d>
                      <m:r>
                        <a:rPr lang="en-US" b="0" i="1" smtClean="0">
                          <a:latin typeface="Cambria Math" panose="02040503050406030204" pitchFamily="18" charset="0"/>
                        </a:rPr>
                        <m:t>=92</m:t>
                      </m:r>
                    </m:oMath>
                  </m:oMathPara>
                </a14:m>
                <a:endParaRPr lang="en-US" dirty="0"/>
              </a:p>
              <a:p>
                <a:pPr marL="0" indent="0">
                  <a:buNone/>
                </a:pPr>
                <a:r>
                  <a:rPr lang="en-US" dirty="0"/>
                  <a:t>2) Now we run:</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𝑋𝐺𝐶𝐷</m:t>
                      </m:r>
                      <m:d>
                        <m:dPr>
                          <m:ctrlPr>
                            <a:rPr lang="en-US" b="0" i="1" smtClean="0">
                              <a:latin typeface="Cambria Math" panose="02040503050406030204" pitchFamily="18" charset="0"/>
                            </a:rPr>
                          </m:ctrlPr>
                        </m:dPr>
                        <m:e>
                          <m:r>
                            <a:rPr lang="en-US" b="0" i="0" smtClean="0">
                              <a:latin typeface="Cambria Math" panose="02040503050406030204" pitchFamily="18" charset="0"/>
                            </a:rPr>
                            <m:t>29, </m:t>
                          </m:r>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0" i="1" smtClean="0">
                                  <a:latin typeface="Cambria Math" panose="02040503050406030204" pitchFamily="18" charset="0"/>
                                </a:rPr>
                                <m:t>7∗19</m:t>
                              </m:r>
                            </m:e>
                          </m:d>
                        </m:e>
                      </m:d>
                      <m:r>
                        <a:rPr lang="en-US" b="0" i="1" smtClean="0">
                          <a:latin typeface="Cambria Math" panose="02040503050406030204" pitchFamily="18" charset="0"/>
                        </a:rPr>
                        <m:t>=</m:t>
                      </m:r>
                      <m:r>
                        <a:rPr lang="en-US" b="0" i="1" smtClean="0">
                          <a:latin typeface="Cambria Math" panose="02040503050406030204" pitchFamily="18" charset="0"/>
                        </a:rPr>
                        <m:t>𝑋𝐺𝐶𝐷</m:t>
                      </m:r>
                      <m:d>
                        <m:dPr>
                          <m:ctrlPr>
                            <a:rPr lang="en-US" b="0" i="1" smtClean="0">
                              <a:latin typeface="Cambria Math" panose="02040503050406030204" pitchFamily="18" charset="0"/>
                            </a:rPr>
                          </m:ctrlPr>
                        </m:dPr>
                        <m:e>
                          <m:r>
                            <a:rPr lang="en-US" b="0" i="1" smtClean="0">
                              <a:latin typeface="Cambria Math" panose="02040503050406030204" pitchFamily="18" charset="0"/>
                            </a:rPr>
                            <m:t>29, 108</m:t>
                          </m:r>
                        </m:e>
                      </m:d>
                    </m:oMath>
                  </m:oMathPara>
                </a14:m>
                <a:endParaRPr lang="en-US" b="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1=29(41)+108(−11)</m:t>
                      </m:r>
                    </m:oMath>
                  </m:oMathPara>
                </a14:m>
                <a:endParaRPr lang="en-US" dirty="0"/>
              </a:p>
              <a:p>
                <a:pPr marL="0" indent="0">
                  <a:buNone/>
                </a:pPr>
                <a:r>
                  <a:rPr lang="en-US" dirty="0"/>
                  <a:t>So, we find that </a:t>
                </a:r>
                <a14:m>
                  <m:oMath xmlns:m="http://schemas.openxmlformats.org/officeDocument/2006/math">
                    <m:r>
                      <a:rPr lang="en-US" b="0" i="1" smtClean="0">
                        <a:latin typeface="Cambria Math" panose="02040503050406030204" pitchFamily="18" charset="0"/>
                      </a:rPr>
                      <m:t>𝑑</m:t>
                    </m:r>
                    <m:r>
                      <a:rPr lang="en-US" b="0" i="1" smtClean="0">
                        <a:latin typeface="Cambria Math" panose="02040503050406030204" pitchFamily="18" charset="0"/>
                      </a:rPr>
                      <m:t>=41</m:t>
                    </m:r>
                  </m:oMath>
                </a14:m>
                <a:r>
                  <a:rPr lang="en-US" dirty="0"/>
                  <a:t>. </a:t>
                </a:r>
              </a:p>
              <a:p>
                <a:pPr marL="0" indent="0">
                  <a:buNone/>
                </a:pPr>
                <a:r>
                  <a:rPr lang="en-US" dirty="0"/>
                  <a:t>3) Therefore, we can compute the original message as:</a:t>
                </a:r>
              </a:p>
              <a:p>
                <a:pPr marL="0" indent="0">
                  <a:buNone/>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92</m:t>
                          </m:r>
                        </m:e>
                        <m:sup>
                          <m:r>
                            <a:rPr lang="en-US" b="0" i="1" smtClean="0">
                              <a:latin typeface="Cambria Math" panose="02040503050406030204" pitchFamily="18" charset="0"/>
                            </a:rPr>
                            <m:t>41</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𝑚𝑜𝑑</m:t>
                          </m:r>
                          <m:r>
                            <a:rPr lang="en-US" b="0" i="1" smtClean="0">
                              <a:latin typeface="Cambria Math" panose="02040503050406030204" pitchFamily="18" charset="0"/>
                            </a:rPr>
                            <m:t> 133</m:t>
                          </m:r>
                        </m:e>
                      </m:d>
                      <m:r>
                        <a:rPr lang="en-US" b="0" i="1" smtClean="0">
                          <a:latin typeface="Cambria Math" panose="02040503050406030204" pitchFamily="18" charset="0"/>
                        </a:rPr>
                        <m:t>=99</m:t>
                      </m:r>
                    </m:oMath>
                  </m:oMathPara>
                </a14:m>
                <a:endParaRPr lang="en-US" dirty="0"/>
              </a:p>
              <a:p>
                <a:pPr marL="0" indent="0">
                  <a:buNone/>
                </a:pPr>
                <a:endParaRPr lang="en-US" dirty="0"/>
              </a:p>
            </p:txBody>
          </p:sp>
        </mc:Choice>
        <mc:Fallback>
          <p:sp>
            <p:nvSpPr>
              <p:cNvPr id="3" name="Content Placeholder 2">
                <a:extLst>
                  <a:ext uri="{FF2B5EF4-FFF2-40B4-BE49-F238E27FC236}">
                    <a16:creationId xmlns:a16="http://schemas.microsoft.com/office/drawing/2014/main" id="{BF57FFF2-7175-4FDC-B892-C18352A3E0FE}"/>
                  </a:ext>
                </a:extLst>
              </p:cNvPr>
              <p:cNvSpPr>
                <a:spLocks noGrp="1" noRot="1" noChangeAspect="1" noMove="1" noResize="1" noEditPoints="1" noAdjustHandles="1" noChangeArrowheads="1" noChangeShapeType="1" noTextEdit="1"/>
              </p:cNvSpPr>
              <p:nvPr>
                <p:ph idx="1"/>
              </p:nvPr>
            </p:nvSpPr>
            <p:spPr>
              <a:blipFill>
                <a:blip r:embed="rId2"/>
                <a:stretch>
                  <a:fillRect l="-631" t="-1965"/>
                </a:stretch>
              </a:blipFill>
            </p:spPr>
            <p:txBody>
              <a:bodyPr/>
              <a:lstStyle/>
              <a:p>
                <a:r>
                  <a:rPr lang="en-US">
                    <a:noFill/>
                  </a:rPr>
                  <a:t> </a:t>
                </a:r>
              </a:p>
            </p:txBody>
          </p:sp>
        </mc:Fallback>
      </mc:AlternateContent>
    </p:spTree>
    <p:extLst>
      <p:ext uri="{BB962C8B-B14F-4D97-AF65-F5344CB8AC3E}">
        <p14:creationId xmlns:p14="http://schemas.microsoft.com/office/powerpoint/2010/main" val="13775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0DF1-325D-4A11-9F0E-5D45DBD6BDCA}"/>
              </a:ext>
            </a:extLst>
          </p:cNvPr>
          <p:cNvSpPr>
            <a:spLocks noGrp="1"/>
          </p:cNvSpPr>
          <p:nvPr>
            <p:ph type="title"/>
          </p:nvPr>
        </p:nvSpPr>
        <p:spPr/>
        <p:txBody>
          <a:bodyPr/>
          <a:lstStyle/>
          <a:p>
            <a:r>
              <a:rPr lang="en-US" dirty="0"/>
              <a:t>Caveats of RSA</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220BCCC-EAD8-48CC-B184-7F825BA9B133}"/>
                  </a:ext>
                </a:extLst>
              </p:cNvPr>
              <p:cNvSpPr>
                <a:spLocks noGrp="1"/>
              </p:cNvSpPr>
              <p:nvPr>
                <p:ph idx="1"/>
              </p:nvPr>
            </p:nvSpPr>
            <p:spPr/>
            <p:txBody>
              <a:bodyPr/>
              <a:lstStyle/>
              <a:p>
                <a:pPr marL="0" indent="0">
                  <a:buNone/>
                </a:pPr>
                <a:r>
                  <a:rPr lang="en-US" dirty="0"/>
                  <a:t>So, determining the prime factorization of </a:t>
                </a:r>
                <a14:m>
                  <m:oMath xmlns:m="http://schemas.openxmlformats.org/officeDocument/2006/math">
                    <m:r>
                      <a:rPr lang="en-US" b="0" i="1" smtClean="0">
                        <a:latin typeface="Cambria Math" panose="02040503050406030204" pitchFamily="18" charset="0"/>
                      </a:rPr>
                      <m:t>𝑛</m:t>
                    </m:r>
                  </m:oMath>
                </a14:m>
                <a:r>
                  <a:rPr lang="en-US" dirty="0"/>
                  <a:t> is easy is n is relatively small… but what if n is REALLY BIG?</a:t>
                </a:r>
              </a:p>
              <a:p>
                <a:r>
                  <a:rPr lang="en-US" dirty="0"/>
                  <a:t>Well… that’s the entire point of RSA, finding this factorization is essential before we run XGCD to find </a:t>
                </a:r>
                <a14:m>
                  <m:oMath xmlns:m="http://schemas.openxmlformats.org/officeDocument/2006/math">
                    <m:r>
                      <a:rPr lang="en-US" b="0" i="1" smtClean="0">
                        <a:latin typeface="Cambria Math" panose="02040503050406030204" pitchFamily="18" charset="0"/>
                      </a:rPr>
                      <m:t>𝑑</m:t>
                    </m:r>
                  </m:oMath>
                </a14:m>
                <a:r>
                  <a:rPr lang="en-US" dirty="0"/>
                  <a:t>, but if </a:t>
                </a:r>
                <a14:m>
                  <m:oMath xmlns:m="http://schemas.openxmlformats.org/officeDocument/2006/math">
                    <m:r>
                      <a:rPr lang="en-US" b="0" i="1" smtClean="0">
                        <a:latin typeface="Cambria Math" panose="02040503050406030204" pitchFamily="18" charset="0"/>
                      </a:rPr>
                      <m:t>𝑒</m:t>
                    </m:r>
                  </m:oMath>
                </a14:m>
                <a:r>
                  <a:rPr lang="en-US" dirty="0"/>
                  <a:t> is large, it’ll take… a while…</a:t>
                </a:r>
              </a:p>
              <a:p>
                <a:pPr marL="0" indent="0">
                  <a:buNone/>
                </a:pPr>
                <a:r>
                  <a:rPr lang="en-US" dirty="0"/>
                  <a:t>We will now discuss an important prime factorization algorithm: </a:t>
                </a:r>
                <a:r>
                  <a:rPr lang="en-US" i="1" dirty="0"/>
                  <a:t>Shor’s Algorithm.</a:t>
                </a:r>
                <a:endParaRPr lang="en-US" dirty="0"/>
              </a:p>
            </p:txBody>
          </p:sp>
        </mc:Choice>
        <mc:Fallback>
          <p:sp>
            <p:nvSpPr>
              <p:cNvPr id="3" name="Content Placeholder 2">
                <a:extLst>
                  <a:ext uri="{FF2B5EF4-FFF2-40B4-BE49-F238E27FC236}">
                    <a16:creationId xmlns:a16="http://schemas.microsoft.com/office/drawing/2014/main" id="{B220BCCC-EAD8-48CC-B184-7F825BA9B133}"/>
                  </a:ext>
                </a:extLst>
              </p:cNvPr>
              <p:cNvSpPr>
                <a:spLocks noGrp="1" noRot="1" noChangeAspect="1" noMove="1" noResize="1" noEditPoints="1" noAdjustHandles="1" noChangeArrowheads="1" noChangeShapeType="1" noTextEdit="1"/>
              </p:cNvSpPr>
              <p:nvPr>
                <p:ph idx="1"/>
              </p:nvPr>
            </p:nvSpPr>
            <p:spPr>
              <a:blipFill>
                <a:blip r:embed="rId2"/>
                <a:stretch>
                  <a:fillRect l="-631" t="-1179"/>
                </a:stretch>
              </a:blipFill>
            </p:spPr>
            <p:txBody>
              <a:bodyPr/>
              <a:lstStyle/>
              <a:p>
                <a:r>
                  <a:rPr lang="en-US">
                    <a:noFill/>
                  </a:rPr>
                  <a:t> </a:t>
                </a:r>
              </a:p>
            </p:txBody>
          </p:sp>
        </mc:Fallback>
      </mc:AlternateContent>
    </p:spTree>
    <p:extLst>
      <p:ext uri="{BB962C8B-B14F-4D97-AF65-F5344CB8AC3E}">
        <p14:creationId xmlns:p14="http://schemas.microsoft.com/office/powerpoint/2010/main" val="11963010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A1486-9752-4BE3-94E8-FACB75D537E9}"/>
              </a:ext>
            </a:extLst>
          </p:cNvPr>
          <p:cNvSpPr>
            <a:spLocks noGrp="1"/>
          </p:cNvSpPr>
          <p:nvPr>
            <p:ph type="ctrTitle"/>
          </p:nvPr>
        </p:nvSpPr>
        <p:spPr/>
        <p:txBody>
          <a:bodyPr/>
          <a:lstStyle/>
          <a:p>
            <a:r>
              <a:rPr lang="en-US" dirty="0"/>
              <a:t>Prime Factorization Algorithms</a:t>
            </a:r>
          </a:p>
        </p:txBody>
      </p:sp>
    </p:spTree>
    <p:extLst>
      <p:ext uri="{BB962C8B-B14F-4D97-AF65-F5344CB8AC3E}">
        <p14:creationId xmlns:p14="http://schemas.microsoft.com/office/powerpoint/2010/main" val="42278577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FCE60-6903-40D8-A8C4-E7C5DFD7946E}"/>
              </a:ext>
            </a:extLst>
          </p:cNvPr>
          <p:cNvSpPr>
            <a:spLocks noGrp="1"/>
          </p:cNvSpPr>
          <p:nvPr>
            <p:ph type="title"/>
          </p:nvPr>
        </p:nvSpPr>
        <p:spPr/>
        <p:txBody>
          <a:bodyPr/>
          <a:lstStyle/>
          <a:p>
            <a:r>
              <a:rPr lang="en-US" dirty="0"/>
              <a:t>Classical Prime Factorization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87890AD-B74A-4874-8A26-291A8FD96935}"/>
                  </a:ext>
                </a:extLst>
              </p:cNvPr>
              <p:cNvSpPr>
                <a:spLocks noGrp="1"/>
              </p:cNvSpPr>
              <p:nvPr>
                <p:ph idx="1"/>
              </p:nvPr>
            </p:nvSpPr>
            <p:spPr/>
            <p:txBody>
              <a:bodyPr/>
              <a:lstStyle/>
              <a:p>
                <a:pPr marL="0" indent="0">
                  <a:buNone/>
                </a:pPr>
                <a:r>
                  <a:rPr lang="en-US" dirty="0"/>
                  <a:t>A classical algorithm (using bits) using the best-known methods is:</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𝑂</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𝑐</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𝑛</m:t>
                                          </m:r>
                                          <m:r>
                                            <a:rPr lang="en-US" i="1">
                                              <a:latin typeface="Cambria Math" panose="02040503050406030204" pitchFamily="18" charset="0"/>
                                            </a:rPr>
                                            <m:t> </m:t>
                                          </m:r>
                                        </m:e>
                                      </m:func>
                                    </m:e>
                                  </m:d>
                                </m:e>
                                <m:sup>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m:t>
                                      </m:r>
                                    </m:den>
                                  </m:f>
                                </m:sup>
                              </m:sSup>
                              <m:d>
                                <m:dPr>
                                  <m:ctrlPr>
                                    <a:rPr lang="en-US" i="1">
                                      <a:latin typeface="Cambria Math" panose="02040503050406030204" pitchFamily="18" charset="0"/>
                                    </a:rPr>
                                  </m:ctrlPr>
                                </m:dPr>
                                <m:e>
                                  <m:sSup>
                                    <m:sSupPr>
                                      <m:ctrlPr>
                                        <a:rPr lang="en-US" i="1">
                                          <a:latin typeface="Cambria Math" panose="02040503050406030204" pitchFamily="18" charset="0"/>
                                        </a:rPr>
                                      </m:ctrlPr>
                                    </m:sSupPr>
                                    <m:e>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d>
                                            <m:dPr>
                                              <m:ctrlPr>
                                                <a:rPr lang="en-US" i="1">
                                                  <a:latin typeface="Cambria Math" panose="02040503050406030204" pitchFamily="18" charset="0"/>
                                                </a:rPr>
                                              </m:ctrlPr>
                                            </m:dPr>
                                            <m:e>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d>
                                                    <m:dPr>
                                                      <m:ctrlPr>
                                                        <a:rPr lang="en-US" i="1">
                                                          <a:latin typeface="Cambria Math" panose="02040503050406030204" pitchFamily="18" charset="0"/>
                                                        </a:rPr>
                                                      </m:ctrlPr>
                                                    </m:dPr>
                                                    <m:e>
                                                      <m:r>
                                                        <a:rPr lang="en-US" i="1">
                                                          <a:latin typeface="Cambria Math" panose="02040503050406030204" pitchFamily="18" charset="0"/>
                                                        </a:rPr>
                                                        <m:t>𝑛</m:t>
                                                      </m:r>
                                                    </m:e>
                                                  </m:d>
                                                </m:e>
                                              </m:func>
                                            </m:e>
                                          </m:d>
                                        </m:e>
                                      </m:func>
                                    </m:e>
                                    <m:sup>
                                      <m:f>
                                        <m:fPr>
                                          <m:ctrlPr>
                                            <a:rPr lang="en-US" i="1">
                                              <a:latin typeface="Cambria Math" panose="02040503050406030204" pitchFamily="18" charset="0"/>
                                            </a:rPr>
                                          </m:ctrlPr>
                                        </m:fPr>
                                        <m:num>
                                          <m:r>
                                            <a:rPr lang="en-US" i="1">
                                              <a:latin typeface="Cambria Math" panose="02040503050406030204" pitchFamily="18" charset="0"/>
                                            </a:rPr>
                                            <m:t>2</m:t>
                                          </m:r>
                                        </m:num>
                                        <m:den>
                                          <m:r>
                                            <a:rPr lang="en-US" i="1">
                                              <a:latin typeface="Cambria Math" panose="02040503050406030204" pitchFamily="18" charset="0"/>
                                            </a:rPr>
                                            <m:t>3</m:t>
                                          </m:r>
                                        </m:den>
                                      </m:f>
                                    </m:sup>
                                  </m:sSup>
                                </m:e>
                              </m:d>
                            </m:sup>
                          </m:sSup>
                        </m:e>
                      </m:d>
                    </m:oMath>
                  </m:oMathPara>
                </a14:m>
                <a:endParaRPr lang="en-US" dirty="0"/>
              </a:p>
              <a:p>
                <a:pPr marL="0" indent="0">
                  <a:buNone/>
                </a:pPr>
                <a:r>
                  <a:rPr lang="en-US" dirty="0"/>
                  <a:t>Before we go over this classical algorithm, we must introduce the some definitions:</a:t>
                </a:r>
              </a:p>
              <a:p>
                <a:pPr marL="0" indent="0">
                  <a:buNone/>
                </a:pPr>
                <a:endParaRPr lang="en-US" dirty="0"/>
              </a:p>
            </p:txBody>
          </p:sp>
        </mc:Choice>
        <mc:Fallback>
          <p:sp>
            <p:nvSpPr>
              <p:cNvPr id="3" name="Content Placeholder 2">
                <a:extLst>
                  <a:ext uri="{FF2B5EF4-FFF2-40B4-BE49-F238E27FC236}">
                    <a16:creationId xmlns:a16="http://schemas.microsoft.com/office/drawing/2014/main" id="{087890AD-B74A-4874-8A26-291A8FD96935}"/>
                  </a:ext>
                </a:extLst>
              </p:cNvPr>
              <p:cNvSpPr>
                <a:spLocks noGrp="1" noRot="1" noChangeAspect="1" noMove="1" noResize="1" noEditPoints="1" noAdjustHandles="1" noChangeArrowheads="1" noChangeShapeType="1" noTextEdit="1"/>
              </p:cNvSpPr>
              <p:nvPr>
                <p:ph idx="1"/>
              </p:nvPr>
            </p:nvSpPr>
            <p:spPr>
              <a:blipFill>
                <a:blip r:embed="rId2"/>
                <a:stretch>
                  <a:fillRect l="-631" t="-1179"/>
                </a:stretch>
              </a:blipFill>
            </p:spPr>
            <p:txBody>
              <a:bodyPr/>
              <a:lstStyle/>
              <a:p>
                <a:r>
                  <a:rPr lang="en-US">
                    <a:noFill/>
                  </a:rPr>
                  <a:t> </a:t>
                </a:r>
              </a:p>
            </p:txBody>
          </p:sp>
        </mc:Fallback>
      </mc:AlternateContent>
    </p:spTree>
    <p:extLst>
      <p:ext uri="{BB962C8B-B14F-4D97-AF65-F5344CB8AC3E}">
        <p14:creationId xmlns:p14="http://schemas.microsoft.com/office/powerpoint/2010/main" val="281919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EB000-B182-4A2D-87FE-03188DB71BEE}"/>
              </a:ext>
            </a:extLst>
          </p:cNvPr>
          <p:cNvSpPr>
            <a:spLocks noGrp="1"/>
          </p:cNvSpPr>
          <p:nvPr>
            <p:ph type="title"/>
          </p:nvPr>
        </p:nvSpPr>
        <p:spPr/>
        <p:txBody>
          <a:bodyPr/>
          <a:lstStyle/>
          <a:p>
            <a:r>
              <a:rPr lang="en-US" dirty="0"/>
              <a:t>Groups and Cyclic Subgroups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99772E6-4522-435B-8D65-3DCFF2BCF8B2}"/>
                  </a:ext>
                </a:extLst>
              </p:cNvPr>
              <p:cNvSpPr>
                <a:spLocks noGrp="1"/>
              </p:cNvSpPr>
              <p:nvPr>
                <p:ph idx="1"/>
              </p:nvPr>
            </p:nvSpPr>
            <p:spPr/>
            <p:txBody>
              <a:bodyPr>
                <a:normAutofit/>
              </a:bodyPr>
              <a:lstStyle/>
              <a:p>
                <a:pPr marL="0" indent="0">
                  <a:buNone/>
                </a:pPr>
                <a:r>
                  <a:rPr lang="en-US" dirty="0"/>
                  <a:t>1) Group: </a:t>
                </a:r>
              </a:p>
              <a:p>
                <a:pPr marL="0" indent="0">
                  <a:buNone/>
                </a:pPr>
                <a:r>
                  <a:rPr lang="en-US" dirty="0"/>
                  <a:t>A group is a set </a:t>
                </a:r>
                <a14:m>
                  <m:oMath xmlns:m="http://schemas.openxmlformats.org/officeDocument/2006/math">
                    <m:r>
                      <a:rPr lang="en-US" b="0" i="1" smtClean="0">
                        <a:latin typeface="Cambria Math" panose="02040503050406030204" pitchFamily="18" charset="0"/>
                      </a:rPr>
                      <m:t>𝐺</m:t>
                    </m:r>
                  </m:oMath>
                </a14:m>
                <a:r>
                  <a:rPr lang="en-US" b="1" dirty="0"/>
                  <a:t> </a:t>
                </a:r>
                <a:r>
                  <a:rPr lang="en-US" dirty="0"/>
                  <a:t>with a binary operation</a:t>
                </a:r>
              </a:p>
              <a:p>
                <a:pPr marL="0" indent="0">
                  <a:buNone/>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m:t>
                      </m:r>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𝐺</m:t>
                      </m:r>
                    </m:oMath>
                  </m:oMathPara>
                </a14:m>
                <a:endParaRPr lang="en-US" b="1" dirty="0"/>
              </a:p>
              <a:p>
                <a:pPr marL="0" indent="0">
                  <a:buNone/>
                </a:pPr>
                <a:r>
                  <a:rPr lang="en-US" dirty="0"/>
                  <a:t>satisfying the following:</a:t>
                </a:r>
              </a:p>
              <a:p>
                <a:pPr marL="0" indent="0">
                  <a:buNone/>
                </a:pPr>
                <a:r>
                  <a:rPr lang="en-US" dirty="0"/>
                  <a:t>a)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𝐺</m:t>
                    </m:r>
                  </m:oMath>
                </a14:m>
                <a:r>
                  <a:rPr lang="en-US" b="1" dirty="0"/>
                  <a:t> </a:t>
                </a:r>
                <a:r>
                  <a:rPr lang="en-US" dirty="0"/>
                  <a:t>(Associativity)</a:t>
                </a:r>
              </a:p>
              <a:p>
                <a:pPr marL="0" indent="0">
                  <a:buNone/>
                </a:pPr>
                <a:r>
                  <a:rPr lang="en-US" dirty="0"/>
                  <a:t>b)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𝐺</m:t>
                    </m:r>
                  </m:oMath>
                </a14:m>
                <a:r>
                  <a:rPr lang="en-US" b="1" dirty="0"/>
                  <a:t> </a:t>
                </a:r>
                <a:r>
                  <a:rPr lang="en-US" dirty="0"/>
                  <a:t>such that: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𝑔</m:t>
                    </m:r>
                    <m:r>
                      <a:rPr lang="en-US" b="0" i="1" smtClean="0">
                        <a:latin typeface="Cambria Math" panose="02040503050406030204" pitchFamily="18" charset="0"/>
                      </a:rPr>
                      <m:t> ∀</m:t>
                    </m:r>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𝐺</m:t>
                    </m:r>
                  </m:oMath>
                </a14:m>
                <a:r>
                  <a:rPr lang="en-US" b="1" dirty="0"/>
                  <a:t> </a:t>
                </a:r>
                <a:r>
                  <a:rPr lang="en-US" dirty="0"/>
                  <a:t>(Identity)</a:t>
                </a:r>
              </a:p>
              <a:p>
                <a:pPr marL="0" indent="0">
                  <a:buNone/>
                </a:pPr>
                <a:r>
                  <a:rPr lang="en-US" dirty="0"/>
                  <a:t>c)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𝐺</m:t>
                    </m:r>
                  </m:oMath>
                </a14:m>
                <a:r>
                  <a:rPr lang="en-US" b="1" dirty="0"/>
                  <a:t> </a:t>
                </a:r>
                <a:r>
                  <a:rPr lang="en-US" dirty="0"/>
                  <a:t>such that: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𝑒</m:t>
                    </m:r>
                  </m:oMath>
                </a14:m>
                <a:r>
                  <a:rPr lang="en-US" b="1" dirty="0"/>
                  <a:t> </a:t>
                </a:r>
                <a:r>
                  <a:rPr lang="en-US" dirty="0"/>
                  <a:t>(Inverse, denoted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𝑔</m:t>
                        </m:r>
                      </m:e>
                      <m:sup>
                        <m:r>
                          <a:rPr lang="en-US" b="0" i="1" smtClean="0">
                            <a:latin typeface="Cambria Math" panose="02040503050406030204" pitchFamily="18" charset="0"/>
                          </a:rPr>
                          <m:t>−1</m:t>
                        </m:r>
                      </m:sup>
                    </m:sSup>
                    <m:r>
                      <a:rPr lang="en-US" b="0" i="0" smtClean="0">
                        <a:latin typeface="Cambria Math" panose="02040503050406030204" pitchFamily="18" charset="0"/>
                      </a:rPr>
                      <m:t>)</m:t>
                    </m:r>
                  </m:oMath>
                </a14:m>
                <a:endParaRPr lang="en-US" b="0" dirty="0"/>
              </a:p>
              <a:p>
                <a:pPr marL="0" indent="0">
                  <a:buNone/>
                </a:pPr>
                <a:r>
                  <a:rPr lang="en-US" dirty="0"/>
                  <a:t>- An </a:t>
                </a:r>
                <a:r>
                  <a:rPr lang="en-US" i="1" dirty="0"/>
                  <a:t>abelian group is a commutative group.</a:t>
                </a:r>
                <a:r>
                  <a:rPr lang="en-US" b="1" dirty="0"/>
                  <a:t> </a:t>
                </a:r>
                <a:endParaRPr lang="en-US" dirty="0"/>
              </a:p>
              <a:p>
                <a:pPr marL="0" indent="0">
                  <a:buNone/>
                </a:pPr>
                <a:endParaRPr lang="en-US" dirty="0"/>
              </a:p>
            </p:txBody>
          </p:sp>
        </mc:Choice>
        <mc:Fallback>
          <p:sp>
            <p:nvSpPr>
              <p:cNvPr id="3" name="Content Placeholder 2">
                <a:extLst>
                  <a:ext uri="{FF2B5EF4-FFF2-40B4-BE49-F238E27FC236}">
                    <a16:creationId xmlns:a16="http://schemas.microsoft.com/office/drawing/2014/main" id="{999772E6-4522-435B-8D65-3DCFF2BCF8B2}"/>
                  </a:ext>
                </a:extLst>
              </p:cNvPr>
              <p:cNvSpPr>
                <a:spLocks noGrp="1" noRot="1" noChangeAspect="1" noMove="1" noResize="1" noEditPoints="1" noAdjustHandles="1" noChangeArrowheads="1" noChangeShapeType="1" noTextEdit="1"/>
              </p:cNvSpPr>
              <p:nvPr>
                <p:ph idx="1"/>
              </p:nvPr>
            </p:nvSpPr>
            <p:spPr>
              <a:blipFill>
                <a:blip r:embed="rId2"/>
                <a:stretch>
                  <a:fillRect l="-631" t="-1179" b="-1375"/>
                </a:stretch>
              </a:blipFill>
            </p:spPr>
            <p:txBody>
              <a:bodyPr/>
              <a:lstStyle/>
              <a:p>
                <a:r>
                  <a:rPr lang="en-US">
                    <a:noFill/>
                  </a:rPr>
                  <a:t> </a:t>
                </a:r>
              </a:p>
            </p:txBody>
          </p:sp>
        </mc:Fallback>
      </mc:AlternateContent>
    </p:spTree>
    <p:extLst>
      <p:ext uri="{BB962C8B-B14F-4D97-AF65-F5344CB8AC3E}">
        <p14:creationId xmlns:p14="http://schemas.microsoft.com/office/powerpoint/2010/main" val="412745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84A8-3EA5-4945-BB41-9C0E1BB2E76F}"/>
              </a:ext>
            </a:extLst>
          </p:cNvPr>
          <p:cNvSpPr>
            <a:spLocks noGrp="1"/>
          </p:cNvSpPr>
          <p:nvPr>
            <p:ph type="title"/>
          </p:nvPr>
        </p:nvSpPr>
        <p:spPr/>
        <p:txBody>
          <a:bodyPr/>
          <a:lstStyle/>
          <a:p>
            <a:r>
              <a:rPr lang="en-US" dirty="0"/>
              <a:t>Cyclic Subgroups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9A3CBF4-13D5-4221-A032-06368ECFBD95}"/>
                  </a:ext>
                </a:extLst>
              </p:cNvPr>
              <p:cNvSpPr>
                <a:spLocks noGrp="1"/>
              </p:cNvSpPr>
              <p:nvPr>
                <p:ph idx="1"/>
              </p:nvPr>
            </p:nvSpPr>
            <p:spPr>
              <a:xfrm>
                <a:off x="2231136" y="2654822"/>
                <a:ext cx="7729728" cy="3101983"/>
              </a:xfrm>
            </p:spPr>
            <p:txBody>
              <a:bodyPr>
                <a:normAutofit fontScale="85000" lnSpcReduction="20000"/>
              </a:bodyPr>
              <a:lstStyle/>
              <a:p>
                <a:pPr marL="0" indent="0">
                  <a:buNone/>
                </a:pPr>
                <a:r>
                  <a:rPr lang="en-US" b="1" dirty="0"/>
                  <a:t>Cyclic Subgroup: </a:t>
                </a:r>
                <a:r>
                  <a:rPr lang="en-US" dirty="0"/>
                  <a:t>Given a group G, a cyclic subgroup is a subgroup such that a single element </a:t>
                </a:r>
                <a14:m>
                  <m:oMath xmlns:m="http://schemas.openxmlformats.org/officeDocument/2006/math">
                    <m:r>
                      <a:rPr lang="en-US" b="0" i="1" smtClean="0">
                        <a:latin typeface="Cambria Math" panose="02040503050406030204" pitchFamily="18" charset="0"/>
                      </a:rPr>
                      <m:t>𝑔</m:t>
                    </m:r>
                  </m:oMath>
                </a14:m>
                <a:r>
                  <a:rPr lang="en-US" dirty="0"/>
                  <a:t> </a:t>
                </a:r>
                <a:r>
                  <a:rPr lang="en-US" i="1" dirty="0"/>
                  <a:t>generates </a:t>
                </a:r>
                <a:r>
                  <a:rPr lang="en-US" dirty="0"/>
                  <a:t>some subset of elements in the group.</a:t>
                </a:r>
              </a:p>
              <a:p>
                <a:r>
                  <a:rPr lang="en-US" dirty="0"/>
                  <a:t>Cyclic in the sense that after we apply the binary operation repeatedly, we will reach back to the initial element.</a:t>
                </a:r>
              </a:p>
              <a:p>
                <a:pPr marL="0" indent="0">
                  <a:buNone/>
                </a:pPr>
                <a:r>
                  <a:rPr lang="en-US" dirty="0"/>
                  <a:t>Example:</a:t>
                </a:r>
              </a:p>
              <a:p>
                <a:pPr marL="0" indent="0">
                  <a:buNone/>
                </a:pPr>
                <a:r>
                  <a:rPr lang="en-US" dirty="0"/>
                  <a:t>Consider the set of complex 6</a:t>
                </a:r>
                <a:r>
                  <a:rPr lang="en-US" baseline="30000" dirty="0"/>
                  <a:t>th</a:t>
                </a:r>
                <a:r>
                  <a:rPr lang="en-US" dirty="0"/>
                  <a:t> roots of unity:</a:t>
                </a:r>
                <a:br>
                  <a:rPr lang="en-US" dirty="0"/>
                </a:b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 ±</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3</m:t>
                                      </m:r>
                                    </m:e>
                                  </m:rad>
                                </m:num>
                                <m:den>
                                  <m:r>
                                    <a:rPr lang="en-US" b="0" i="1" smtClean="0">
                                      <a:latin typeface="Cambria Math" panose="02040503050406030204" pitchFamily="18" charset="0"/>
                                    </a:rPr>
                                    <m:t>2</m:t>
                                  </m:r>
                                </m:den>
                              </m:f>
                              <m:r>
                                <a:rPr lang="en-US" b="0" i="1" smtClean="0">
                                  <a:latin typeface="Cambria Math" panose="02040503050406030204" pitchFamily="18" charset="0"/>
                                </a:rPr>
                                <m:t>𝑖</m:t>
                              </m:r>
                            </m:e>
                          </m:d>
                          <m:r>
                            <a:rPr lang="en-US" b="0" i="1" smtClean="0">
                              <a:latin typeface="Cambria Math" panose="02040503050406030204" pitchFamily="18" charset="0"/>
                            </a:rPr>
                            <m:t>,</m:t>
                          </m:r>
                          <m:r>
                            <a:rPr lang="en-US" i="1">
                              <a:latin typeface="Cambria Math" panose="02040503050406030204" pitchFamily="18" charset="0"/>
                            </a:rPr>
                            <m:t>±</m:t>
                          </m:r>
                          <m:d>
                            <m:dPr>
                              <m:ctrlPr>
                                <a:rPr lang="en-US" b="0" i="1" smtClean="0">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b="0" i="1" smtClean="0">
                                  <a:latin typeface="Cambria Math" panose="02040503050406030204" pitchFamily="18" charset="0"/>
                                </a:rPr>
                                <m:t>−</m:t>
                              </m:r>
                              <m:f>
                                <m:fPr>
                                  <m:ctrlPr>
                                    <a:rPr lang="en-US" i="1">
                                      <a:latin typeface="Cambria Math" panose="02040503050406030204" pitchFamily="18" charset="0"/>
                                    </a:rPr>
                                  </m:ctrlPr>
                                </m:fPr>
                                <m:num>
                                  <m:rad>
                                    <m:radPr>
                                      <m:degHide m:val="on"/>
                                      <m:ctrlPr>
                                        <a:rPr lang="en-US" i="1">
                                          <a:latin typeface="Cambria Math" panose="02040503050406030204" pitchFamily="18" charset="0"/>
                                        </a:rPr>
                                      </m:ctrlPr>
                                    </m:radPr>
                                    <m:deg/>
                                    <m:e>
                                      <m:r>
                                        <a:rPr lang="en-US" i="1">
                                          <a:latin typeface="Cambria Math" panose="02040503050406030204" pitchFamily="18" charset="0"/>
                                        </a:rPr>
                                        <m:t>3</m:t>
                                      </m:r>
                                    </m:e>
                                  </m:rad>
                                </m:num>
                                <m:den>
                                  <m:r>
                                    <a:rPr lang="en-US" i="1">
                                      <a:latin typeface="Cambria Math" panose="02040503050406030204" pitchFamily="18" charset="0"/>
                                    </a:rPr>
                                    <m:t>2</m:t>
                                  </m:r>
                                </m:den>
                              </m:f>
                              <m:r>
                                <a:rPr lang="en-US" i="1">
                                  <a:latin typeface="Cambria Math" panose="02040503050406030204" pitchFamily="18" charset="0"/>
                                </a:rPr>
                                <m:t>𝑖</m:t>
                              </m:r>
                            </m:e>
                          </m:d>
                        </m:e>
                      </m:d>
                    </m:oMath>
                  </m:oMathPara>
                </a14:m>
                <a:endParaRPr lang="en-US" b="0" dirty="0"/>
              </a:p>
              <a:p>
                <a:pPr marL="0" indent="0">
                  <a:buNone/>
                </a:pPr>
                <a:r>
                  <a:rPr lang="en-US" dirty="0"/>
                  <a:t>forms a group under multiplication. It’s cyclic as it is generated by the primitive root:</a:t>
                </a:r>
              </a:p>
              <a:p>
                <a:pPr marL="0" indent="0">
                  <a:buNone/>
                </a:pP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oMath>
                </a14:m>
                <a:r>
                  <a:rPr lang="en-US" dirty="0"/>
                  <a:t> </a:t>
                </a:r>
                <a14:m>
                  <m:oMath xmlns:m="http://schemas.openxmlformats.org/officeDocument/2006/math">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m:t>
                        </m:r>
                        <m:f>
                          <m:fPr>
                            <m:ctrlPr>
                              <a:rPr lang="en-US" i="1">
                                <a:latin typeface="Cambria Math" panose="02040503050406030204" pitchFamily="18" charset="0"/>
                              </a:rPr>
                            </m:ctrlPr>
                          </m:fPr>
                          <m:num>
                            <m:rad>
                              <m:radPr>
                                <m:degHide m:val="on"/>
                                <m:ctrlPr>
                                  <a:rPr lang="en-US" i="1">
                                    <a:latin typeface="Cambria Math" panose="02040503050406030204" pitchFamily="18" charset="0"/>
                                  </a:rPr>
                                </m:ctrlPr>
                              </m:radPr>
                              <m:deg/>
                              <m:e>
                                <m:r>
                                  <a:rPr lang="en-US" i="1">
                                    <a:latin typeface="Cambria Math" panose="02040503050406030204" pitchFamily="18" charset="0"/>
                                  </a:rPr>
                                  <m:t>3</m:t>
                                </m:r>
                              </m:e>
                            </m:rad>
                          </m:num>
                          <m:den>
                            <m:r>
                              <a:rPr lang="en-US" i="1">
                                <a:latin typeface="Cambria Math" panose="02040503050406030204" pitchFamily="18" charset="0"/>
                              </a:rPr>
                              <m:t>2</m:t>
                            </m:r>
                          </m:den>
                        </m:f>
                        <m:r>
                          <a:rPr lang="en-US" i="1">
                            <a:latin typeface="Cambria Math" panose="02040503050406030204" pitchFamily="18" charset="0"/>
                          </a:rPr>
                          <m:t>𝑖</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2</m:t>
                        </m:r>
                        <m:r>
                          <a:rPr lang="en-US" b="0" i="1" smtClean="0">
                            <a:latin typeface="Cambria Math" panose="02040503050406030204" pitchFamily="18" charset="0"/>
                          </a:rPr>
                          <m:t>𝜋</m:t>
                        </m:r>
                        <m:r>
                          <a:rPr lang="en-US" b="0" i="1" smtClean="0">
                            <a:latin typeface="Cambria Math" panose="02040503050406030204" pitchFamily="18" charset="0"/>
                          </a:rPr>
                          <m:t>𝑖</m:t>
                        </m:r>
                        <m:r>
                          <a:rPr lang="en-US" b="0" i="1" smtClean="0">
                            <a:latin typeface="Cambria Math" panose="02040503050406030204" pitchFamily="18" charset="0"/>
                          </a:rPr>
                          <m:t>/6</m:t>
                        </m:r>
                      </m:sup>
                    </m:sSup>
                  </m:oMath>
                </a14:m>
                <a:endParaRPr lang="en-US" dirty="0"/>
              </a:p>
              <a:p>
                <a:pPr marL="0" indent="0">
                  <a:buNone/>
                </a:pPr>
                <a:r>
                  <a:rPr lang="en-US" dirty="0"/>
                  <a:t>In other words,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=&lt;</m:t>
                    </m:r>
                    <m:r>
                      <a:rPr lang="en-US" b="0" i="1" smtClean="0">
                        <a:latin typeface="Cambria Math" panose="02040503050406030204" pitchFamily="18" charset="0"/>
                      </a:rPr>
                      <m:t>𝑧</m:t>
                    </m:r>
                    <m:r>
                      <a:rPr lang="en-US" b="0" i="1" smtClean="0">
                        <a:latin typeface="Cambria Math" panose="02040503050406030204" pitchFamily="18" charset="0"/>
                      </a:rPr>
                      <m:t>≥{1,</m:t>
                    </m:r>
                    <m:r>
                      <a:rPr lang="en-US" b="0" i="1" smtClean="0">
                        <a:latin typeface="Cambria Math" panose="02040503050406030204" pitchFamily="18" charset="0"/>
                      </a:rPr>
                      <m:t>𝑧</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3</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4</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5</m:t>
                        </m:r>
                      </m:sup>
                    </m:sSup>
                    <m:r>
                      <a:rPr lang="en-US" b="0" i="1" smtClean="0">
                        <a:latin typeface="Cambria Math" panose="02040503050406030204" pitchFamily="18" charset="0"/>
                      </a:rPr>
                      <m:t>}</m:t>
                    </m:r>
                  </m:oMath>
                </a14:m>
                <a:r>
                  <a:rPr lang="en-US" dirty="0"/>
                  <a:t> with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6</m:t>
                        </m:r>
                      </m:sup>
                    </m:sSup>
                    <m:r>
                      <a:rPr lang="en-US" b="0" i="1" smtClean="0">
                        <a:latin typeface="Cambria Math" panose="02040503050406030204" pitchFamily="18" charset="0"/>
                      </a:rPr>
                      <m:t>=1</m:t>
                    </m:r>
                  </m:oMath>
                </a14:m>
                <a:endParaRPr lang="en-US" dirty="0"/>
              </a:p>
            </p:txBody>
          </p:sp>
        </mc:Choice>
        <mc:Fallback>
          <p:sp>
            <p:nvSpPr>
              <p:cNvPr id="3" name="Content Placeholder 2">
                <a:extLst>
                  <a:ext uri="{FF2B5EF4-FFF2-40B4-BE49-F238E27FC236}">
                    <a16:creationId xmlns:a16="http://schemas.microsoft.com/office/drawing/2014/main" id="{09A3CBF4-13D5-4221-A032-06368ECFBD95}"/>
                  </a:ext>
                </a:extLst>
              </p:cNvPr>
              <p:cNvSpPr>
                <a:spLocks noGrp="1" noRot="1" noChangeAspect="1" noMove="1" noResize="1" noEditPoints="1" noAdjustHandles="1" noChangeArrowheads="1" noChangeShapeType="1" noTextEdit="1"/>
              </p:cNvSpPr>
              <p:nvPr>
                <p:ph idx="1"/>
              </p:nvPr>
            </p:nvSpPr>
            <p:spPr>
              <a:xfrm>
                <a:off x="2231136" y="2654822"/>
                <a:ext cx="7729728" cy="3101983"/>
              </a:xfrm>
              <a:blipFill>
                <a:blip r:embed="rId2"/>
                <a:stretch>
                  <a:fillRect l="-315" t="-1969" b="-591"/>
                </a:stretch>
              </a:blipFill>
            </p:spPr>
            <p:txBody>
              <a:bodyPr/>
              <a:lstStyle/>
              <a:p>
                <a:r>
                  <a:rPr lang="en-US">
                    <a:noFill/>
                  </a:rPr>
                  <a:t> </a:t>
                </a:r>
              </a:p>
            </p:txBody>
          </p:sp>
        </mc:Fallback>
      </mc:AlternateContent>
    </p:spTree>
    <p:extLst>
      <p:ext uri="{BB962C8B-B14F-4D97-AF65-F5344CB8AC3E}">
        <p14:creationId xmlns:p14="http://schemas.microsoft.com/office/powerpoint/2010/main" val="338717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7D329-AF07-4938-AA9A-3720973F27DC}"/>
              </a:ext>
            </a:extLst>
          </p:cNvPr>
          <p:cNvSpPr>
            <a:spLocks noGrp="1"/>
          </p:cNvSpPr>
          <p:nvPr>
            <p:ph type="title"/>
          </p:nvPr>
        </p:nvSpPr>
        <p:spPr/>
        <p:txBody>
          <a:bodyPr/>
          <a:lstStyle/>
          <a:p>
            <a:r>
              <a:rPr lang="en-US" dirty="0"/>
              <a:t>Classical Prime Factorization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22E9C6F-45CB-4611-952E-90C77B25D82C}"/>
                  </a:ext>
                </a:extLst>
              </p:cNvPr>
              <p:cNvSpPr>
                <a:spLocks noGrp="1"/>
              </p:cNvSpPr>
              <p:nvPr>
                <p:ph idx="1"/>
              </p:nvPr>
            </p:nvSpPr>
            <p:spPr/>
            <p:txBody>
              <a:bodyPr>
                <a:normAutofit lnSpcReduction="10000"/>
              </a:bodyPr>
              <a:lstStyle/>
              <a:p>
                <a:pPr marL="0" indent="0">
                  <a:buNone/>
                </a:pPr>
                <a:r>
                  <a:rPr lang="en-US" dirty="0"/>
                  <a:t>Algorithm:</a:t>
                </a:r>
                <a:br>
                  <a:rPr lang="en-US" dirty="0"/>
                </a:br>
                <a:r>
                  <a:rPr lang="en-US" dirty="0"/>
                  <a:t>1) Pick “a” coprime with N = </a:t>
                </a:r>
                <a:r>
                  <a:rPr lang="en-US" dirty="0" err="1"/>
                  <a:t>pq</a:t>
                </a:r>
                <a:endParaRPr lang="en-US" dirty="0"/>
              </a:p>
              <a:p>
                <a:pPr marL="0" indent="0">
                  <a:buNone/>
                </a:pPr>
                <a:r>
                  <a:rPr lang="en-US" dirty="0"/>
                  <a:t>2) Find the “order” r of the function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𝑟</m:t>
                        </m:r>
                      </m:sup>
                    </m:sSup>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𝑚𝑜𝑑</m:t>
                        </m:r>
                        <m:r>
                          <a:rPr lang="en-US" b="0" i="1" smtClean="0">
                            <a:latin typeface="Cambria Math" panose="02040503050406030204" pitchFamily="18" charset="0"/>
                          </a:rPr>
                          <m:t> </m:t>
                        </m:r>
                        <m:r>
                          <a:rPr lang="en-US" b="0" i="1" smtClean="0">
                            <a:latin typeface="Cambria Math" panose="02040503050406030204" pitchFamily="18" charset="0"/>
                          </a:rPr>
                          <m:t>𝑛</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𝑠𝑚𝑎𝑙𝑙𝑒𝑠𝑡</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 </m:t>
                    </m:r>
                  </m:oMath>
                </a14:m>
                <a:r>
                  <a:rPr lang="en-US" dirty="0"/>
                  <a:t>such that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𝑟</m:t>
                        </m:r>
                      </m:sup>
                    </m:sSup>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𝑚𝑜𝑑</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𝑛</m:t>
                        </m:r>
                      </m:e>
                    </m:d>
                  </m:oMath>
                </a14:m>
                <a:endParaRPr lang="en-US" b="0" dirty="0">
                  <a:ea typeface="Cambria Math" panose="02040503050406030204" pitchFamily="18" charset="0"/>
                </a:endParaRPr>
              </a:p>
              <a:p>
                <a:r>
                  <a:rPr lang="en-US" dirty="0"/>
                  <a:t>This is called </a:t>
                </a:r>
                <a:r>
                  <a:rPr lang="en-US" i="1" dirty="0"/>
                  <a:t>period finding</a:t>
                </a:r>
                <a:r>
                  <a:rPr lang="en-US" dirty="0"/>
                  <a:t>, a similar method of finding the order of a cyclic subgroup.</a:t>
                </a:r>
              </a:p>
              <a:p>
                <a:pPr marL="0" indent="0">
                  <a:buNone/>
                </a:pPr>
                <a:r>
                  <a:rPr lang="en-US" dirty="0"/>
                  <a:t>3) If </a:t>
                </a:r>
                <a14:m>
                  <m:oMath xmlns:m="http://schemas.openxmlformats.org/officeDocument/2006/math">
                    <m:r>
                      <a:rPr lang="en-US" b="0" i="1" smtClean="0">
                        <a:latin typeface="Cambria Math" panose="02040503050406030204" pitchFamily="18" charset="0"/>
                      </a:rPr>
                      <m:t>𝑟</m:t>
                    </m:r>
                  </m:oMath>
                </a14:m>
                <a:r>
                  <a:rPr lang="en-US" dirty="0"/>
                  <a:t> is even,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𝑎</m:t>
                        </m:r>
                      </m:e>
                      <m:sup>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𝑟</m:t>
                            </m:r>
                          </m:num>
                          <m:den>
                            <m:r>
                              <a:rPr lang="en-US" b="0" i="1" smtClean="0">
                                <a:latin typeface="Cambria Math" panose="02040503050406030204" pitchFamily="18" charset="0"/>
                                <a:ea typeface="Cambria Math" panose="02040503050406030204" pitchFamily="18" charset="0"/>
                              </a:rPr>
                              <m:t>2</m:t>
                            </m:r>
                          </m:den>
                        </m:f>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𝑚𝑜𝑑</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oMath>
                </a14:m>
                <a:r>
                  <a:rPr lang="en-US" dirty="0"/>
                  <a:t>. </a:t>
                </a:r>
              </a:p>
              <a:p>
                <a:pPr marL="0" indent="0">
                  <a:buNone/>
                </a:pPr>
                <a:r>
                  <a:rPr lang="en-US" dirty="0"/>
                  <a:t>If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+1≠0 (</m:t>
                    </m:r>
                    <m:r>
                      <a:rPr lang="en-US" b="0" i="1" smtClean="0">
                        <a:latin typeface="Cambria Math" panose="02040503050406030204" pitchFamily="18" charset="0"/>
                        <a:ea typeface="Cambria Math" panose="02040503050406030204" pitchFamily="18" charset="0"/>
                      </a:rPr>
                      <m:t>𝑚𝑜𝑑</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oMath>
                </a14:m>
                <a:r>
                  <a:rPr lang="en-US" dirty="0"/>
                  <a:t>, then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gcd</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+1, </m:t>
                            </m:r>
                            <m:r>
                              <a:rPr lang="en-US" b="0" i="1" smtClean="0">
                                <a:latin typeface="Cambria Math" panose="02040503050406030204" pitchFamily="18" charset="0"/>
                              </a:rPr>
                              <m:t>𝑛</m:t>
                            </m:r>
                          </m:e>
                        </m:d>
                      </m:e>
                    </m:func>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gcd</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−1, </m:t>
                            </m:r>
                            <m:r>
                              <a:rPr lang="en-US" b="0" i="1" smtClean="0">
                                <a:latin typeface="Cambria Math" panose="02040503050406030204" pitchFamily="18" charset="0"/>
                              </a:rPr>
                              <m:t>𝑛</m:t>
                            </m:r>
                          </m:e>
                        </m:d>
                      </m:e>
                    </m:func>
                    <m:r>
                      <a:rPr lang="en-US" b="0" i="1" smtClean="0">
                        <a:latin typeface="Cambria Math" panose="02040503050406030204" pitchFamily="18" charset="0"/>
                      </a:rPr>
                      <m:t>}</m:t>
                    </m:r>
                  </m:oMath>
                </a14:m>
                <a:r>
                  <a:rPr lang="en-US" dirty="0"/>
                  <a:t> </a:t>
                </a:r>
              </a:p>
              <a:p>
                <a:pPr marL="0" indent="0">
                  <a:buNone/>
                </a:pPr>
                <a:r>
                  <a:rPr lang="en-US" dirty="0"/>
                  <a:t>Otherwise: find another “a”</a:t>
                </a:r>
              </a:p>
            </p:txBody>
          </p:sp>
        </mc:Choice>
        <mc:Fallback>
          <p:sp>
            <p:nvSpPr>
              <p:cNvPr id="3" name="Content Placeholder 2">
                <a:extLst>
                  <a:ext uri="{FF2B5EF4-FFF2-40B4-BE49-F238E27FC236}">
                    <a16:creationId xmlns:a16="http://schemas.microsoft.com/office/drawing/2014/main" id="{622E9C6F-45CB-4611-952E-90C77B25D82C}"/>
                  </a:ext>
                </a:extLst>
              </p:cNvPr>
              <p:cNvSpPr>
                <a:spLocks noGrp="1" noRot="1" noChangeAspect="1" noMove="1" noResize="1" noEditPoints="1" noAdjustHandles="1" noChangeArrowheads="1" noChangeShapeType="1" noTextEdit="1"/>
              </p:cNvSpPr>
              <p:nvPr>
                <p:ph idx="1"/>
              </p:nvPr>
            </p:nvSpPr>
            <p:spPr>
              <a:blipFill>
                <a:blip r:embed="rId2"/>
                <a:stretch>
                  <a:fillRect l="-631" t="-1965" b="-786"/>
                </a:stretch>
              </a:blipFill>
            </p:spPr>
            <p:txBody>
              <a:bodyPr/>
              <a:lstStyle/>
              <a:p>
                <a:r>
                  <a:rPr lang="en-US">
                    <a:noFill/>
                  </a:rPr>
                  <a:t> </a:t>
                </a:r>
              </a:p>
            </p:txBody>
          </p:sp>
        </mc:Fallback>
      </mc:AlternateContent>
    </p:spTree>
    <p:extLst>
      <p:ext uri="{BB962C8B-B14F-4D97-AF65-F5344CB8AC3E}">
        <p14:creationId xmlns:p14="http://schemas.microsoft.com/office/powerpoint/2010/main" val="42738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791AD-5C83-4FDD-AF27-DFAA79D4411E}"/>
              </a:ext>
            </a:extLst>
          </p:cNvPr>
          <p:cNvSpPr>
            <a:spLocks noGrp="1"/>
          </p:cNvSpPr>
          <p:nvPr>
            <p:ph type="title"/>
          </p:nvPr>
        </p:nvSpPr>
        <p:spPr/>
        <p:txBody>
          <a:bodyPr/>
          <a:lstStyle/>
          <a:p>
            <a:r>
              <a:rPr lang="en-US" dirty="0"/>
              <a:t>Prime Factorization Example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3D0F139-74AC-43C3-A279-431002DF7DED}"/>
                  </a:ext>
                </a:extLst>
              </p:cNvPr>
              <p:cNvSpPr>
                <a:spLocks noGrp="1"/>
              </p:cNvSpPr>
              <p:nvPr>
                <p:ph idx="1"/>
              </p:nvPr>
            </p:nvSpPr>
            <p:spPr/>
            <p:txBody>
              <a:bodyPr/>
              <a:lstStyle/>
              <a:p>
                <a:pPr marL="0" indent="0">
                  <a:buNone/>
                </a:pPr>
                <a:r>
                  <a:rPr lang="en-US" dirty="0"/>
                  <a:t>Factoring 15:</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15=1111=4 </m:t>
                      </m:r>
                      <m:r>
                        <a:rPr lang="en-US" b="0" i="1" smtClean="0">
                          <a:latin typeface="Cambria Math" panose="02040503050406030204" pitchFamily="18" charset="0"/>
                        </a:rPr>
                        <m:t>𝑏𝑖𝑡𝑠</m:t>
                      </m:r>
                    </m:oMath>
                  </m:oMathPara>
                </a14:m>
                <a:endParaRPr lang="en-US" b="0" dirty="0"/>
              </a:p>
              <a:p>
                <a:pPr marL="0" indent="0">
                  <a:buNone/>
                </a:pPr>
                <a:r>
                  <a:rPr lang="en-US" dirty="0"/>
                  <a:t>Pick some </a:t>
                </a:r>
                <a:r>
                  <a:rPr lang="en-US" i="1" dirty="0"/>
                  <a:t>a</a:t>
                </a:r>
                <a:r>
                  <a:rPr lang="en-US" dirty="0"/>
                  <a:t> that is coprime with 15,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=13</m:t>
                    </m:r>
                  </m:oMath>
                </a14:m>
                <a:endParaRPr lang="en-US" dirty="0"/>
              </a:p>
              <a:p>
                <a:pPr marL="0" indent="0">
                  <a:buNone/>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13</m:t>
                          </m:r>
                        </m:e>
                        <m:sup>
                          <m:r>
                            <a:rPr lang="en-US" b="0" i="1" smtClean="0">
                              <a:latin typeface="Cambria Math" panose="02040503050406030204" pitchFamily="18" charset="0"/>
                            </a:rPr>
                            <m:t>𝑥</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𝑚𝑜𝑑</m:t>
                          </m:r>
                          <m:r>
                            <a:rPr lang="en-US" b="0" i="1" smtClean="0">
                              <a:latin typeface="Cambria Math" panose="02040503050406030204" pitchFamily="18" charset="0"/>
                            </a:rPr>
                            <m:t> 15</m:t>
                          </m:r>
                        </m:e>
                      </m:d>
                      <m:r>
                        <a:rPr lang="en-US" b="0" i="1" smtClean="0">
                          <a:latin typeface="Cambria Math" panose="02040503050406030204" pitchFamily="18" charset="0"/>
                        </a:rPr>
                        <m:t>=1,13,4,7,1,13,4,7</m:t>
                      </m:r>
                    </m:oMath>
                  </m:oMathPara>
                </a14:m>
                <a:endParaRPr lang="en-US" dirty="0"/>
              </a:p>
              <a:p>
                <a:pPr marL="0" indent="0">
                  <a:buNone/>
                </a:pPr>
                <a:r>
                  <a:rPr lang="en-US" dirty="0"/>
                  <a:t>So, the order is r = 4.</a:t>
                </a:r>
              </a:p>
              <a:p>
                <a:pPr marL="0" indent="0">
                  <a:buNone/>
                </a:pPr>
                <a:r>
                  <a:rPr lang="en-US" dirty="0"/>
                  <a:t>Given r = 4, </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13</m:t>
                          </m:r>
                        </m:e>
                        <m:sup>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4</m:t>
                              </m:r>
                            </m:num>
                            <m:den>
                              <m:r>
                                <a:rPr lang="en-US" b="0" i="1" smtClean="0">
                                  <a:latin typeface="Cambria Math" panose="02040503050406030204" pitchFamily="18" charset="0"/>
                                  <a:ea typeface="Cambria Math" panose="02040503050406030204" pitchFamily="18" charset="0"/>
                                </a:rPr>
                                <m:t>2</m:t>
                              </m:r>
                            </m:den>
                          </m:f>
                        </m:sup>
                      </m:sSup>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𝑚𝑜𝑑</m:t>
                          </m:r>
                          <m:r>
                            <a:rPr lang="en-US" b="0" i="1" smtClean="0">
                              <a:latin typeface="Cambria Math" panose="02040503050406030204" pitchFamily="18" charset="0"/>
                              <a:ea typeface="Cambria Math" panose="02040503050406030204" pitchFamily="18" charset="0"/>
                            </a:rPr>
                            <m:t> 15</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4 </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𝑚𝑜𝑑</m:t>
                          </m:r>
                          <m:r>
                            <a:rPr lang="en-US" b="0" i="1" smtClean="0">
                              <a:latin typeface="Cambria Math" panose="02040503050406030204" pitchFamily="18" charset="0"/>
                              <a:ea typeface="Cambria Math" panose="02040503050406030204" pitchFamily="18" charset="0"/>
                            </a:rPr>
                            <m:t> 15</m:t>
                          </m:r>
                        </m:e>
                      </m:d>
                    </m:oMath>
                  </m:oMathPara>
                </a14:m>
                <a:endParaRPr lang="en-US" b="0"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+1=5≠0 (</m:t>
                      </m:r>
                      <m:r>
                        <a:rPr lang="en-US" b="0" i="1" smtClean="0">
                          <a:latin typeface="Cambria Math" panose="02040503050406030204" pitchFamily="18" charset="0"/>
                          <a:ea typeface="Cambria Math" panose="02040503050406030204" pitchFamily="18" charset="0"/>
                        </a:rPr>
                        <m:t>𝑚𝑜𝑑</m:t>
                      </m:r>
                      <m:r>
                        <a:rPr lang="en-US" b="0" i="1" smtClean="0">
                          <a:latin typeface="Cambria Math" panose="02040503050406030204" pitchFamily="18" charset="0"/>
                          <a:ea typeface="Cambria Math" panose="02040503050406030204" pitchFamily="18" charset="0"/>
                        </a:rPr>
                        <m:t> 15)</m:t>
                      </m:r>
                    </m:oMath>
                  </m:oMathPara>
                </a14:m>
                <a:endParaRPr lang="en-US" dirty="0"/>
              </a:p>
              <a:p>
                <a:pPr marL="0" indent="0">
                  <a:buNone/>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4−1,4+1</m:t>
                          </m:r>
                        </m:e>
                      </m:d>
                      <m:r>
                        <a:rPr lang="en-US" b="0" i="1" smtClean="0">
                          <a:latin typeface="Cambria Math" panose="02040503050406030204" pitchFamily="18" charset="0"/>
                        </a:rPr>
                        <m:t>={3,5}</m:t>
                      </m:r>
                    </m:oMath>
                  </m:oMathPara>
                </a14:m>
                <a:endParaRPr lang="en-US" dirty="0"/>
              </a:p>
            </p:txBody>
          </p:sp>
        </mc:Choice>
        <mc:Fallback>
          <p:sp>
            <p:nvSpPr>
              <p:cNvPr id="3" name="Content Placeholder 2">
                <a:extLst>
                  <a:ext uri="{FF2B5EF4-FFF2-40B4-BE49-F238E27FC236}">
                    <a16:creationId xmlns:a16="http://schemas.microsoft.com/office/drawing/2014/main" id="{F3D0F139-74AC-43C3-A279-431002DF7DED}"/>
                  </a:ext>
                </a:extLst>
              </p:cNvPr>
              <p:cNvSpPr>
                <a:spLocks noGrp="1" noRot="1" noChangeAspect="1" noMove="1" noResize="1" noEditPoints="1" noAdjustHandles="1" noChangeArrowheads="1" noChangeShapeType="1" noTextEdit="1"/>
              </p:cNvSpPr>
              <p:nvPr>
                <p:ph idx="1"/>
              </p:nvPr>
            </p:nvSpPr>
            <p:spPr>
              <a:blipFill>
                <a:blip r:embed="rId2"/>
                <a:stretch>
                  <a:fillRect l="-631" t="-1179" b="-982"/>
                </a:stretch>
              </a:blipFill>
            </p:spPr>
            <p:txBody>
              <a:bodyPr/>
              <a:lstStyle/>
              <a:p>
                <a:r>
                  <a:rPr lang="en-US">
                    <a:noFill/>
                  </a:rPr>
                  <a:t> </a:t>
                </a:r>
              </a:p>
            </p:txBody>
          </p:sp>
        </mc:Fallback>
      </mc:AlternateContent>
    </p:spTree>
    <p:extLst>
      <p:ext uri="{BB962C8B-B14F-4D97-AF65-F5344CB8AC3E}">
        <p14:creationId xmlns:p14="http://schemas.microsoft.com/office/powerpoint/2010/main" val="2496898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D44FD-F10B-42C4-A73D-DCD39D1CADFD}"/>
              </a:ext>
            </a:extLst>
          </p:cNvPr>
          <p:cNvSpPr>
            <a:spLocks noGrp="1"/>
          </p:cNvSpPr>
          <p:nvPr>
            <p:ph type="title"/>
          </p:nvPr>
        </p:nvSpPr>
        <p:spPr/>
        <p:txBody>
          <a:bodyPr/>
          <a:lstStyle/>
          <a:p>
            <a:r>
              <a:rPr lang="en-US" dirty="0"/>
              <a:t>Euclidean Algorithm</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3A5790C-4DF6-40F1-9C64-015674C4D5F9}"/>
                  </a:ext>
                </a:extLst>
              </p:cNvPr>
              <p:cNvSpPr>
                <a:spLocks noGrp="1"/>
              </p:cNvSpPr>
              <p:nvPr>
                <p:ph idx="1"/>
              </p:nvPr>
            </p:nvSpPr>
            <p:spPr/>
            <p:txBody>
              <a:bodyPr/>
              <a:lstStyle/>
              <a:p>
                <a:pPr marL="0" indent="0">
                  <a:buNone/>
                </a:pPr>
                <a:r>
                  <a:rPr lang="en-US" dirty="0"/>
                  <a:t>Let’s first go over the Euclidean Algorithm:</a:t>
                </a:r>
                <a:br>
                  <a:rPr lang="en-US" dirty="0"/>
                </a:br>
                <a:endParaRPr lang="en-US" dirty="0"/>
              </a:p>
              <a:p>
                <a:r>
                  <a:rPr lang="en-US" dirty="0"/>
                  <a:t>We will repeatedly apply the Division Algorithm, where we start with inputs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0" smtClean="0">
                        <a:latin typeface="Cambria Math" panose="02040503050406030204" pitchFamily="18" charset="0"/>
                      </a:rPr>
                      <m:t>:</m:t>
                    </m:r>
                  </m:oMath>
                </a14:m>
                <a:endParaRPr lang="en-US" b="0" dirty="0"/>
              </a:p>
              <a:p>
                <a:pPr marL="0" indent="0">
                  <a:buNone/>
                </a:pP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m:t>
                          </m:r>
                        </m:sub>
                      </m:sSub>
                      <m:r>
                        <a:rPr lang="en-US" b="0" i="1" smtClean="0">
                          <a:latin typeface="Cambria Math" panose="02040503050406030204" pitchFamily="18" charset="0"/>
                        </a:rPr>
                        <m:t>𝑏</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0</m:t>
                          </m:r>
                        </m:sub>
                      </m:sSub>
                    </m:oMath>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1</m:t>
                          </m:r>
                        </m:sub>
                      </m:sSub>
                    </m:oMath>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2</m:t>
                          </m:r>
                        </m:sub>
                      </m:sSub>
                    </m:oMath>
                    <m:oMath xmlns:m="http://schemas.openxmlformats.org/officeDocument/2006/math">
                      <m:r>
                        <a:rPr lang="en-US" b="0" i="1" smtClean="0">
                          <a:latin typeface="Cambria Math" panose="02040503050406030204" pitchFamily="18" charset="0"/>
                        </a:rPr>
                        <m:t>…</m:t>
                      </m:r>
                    </m:oMath>
                  </m:oMathPara>
                </a14:m>
                <a:endParaRPr lang="en-US" b="0" dirty="0"/>
              </a:p>
              <a:p>
                <a:r>
                  <a:rPr lang="en-US" dirty="0"/>
                  <a:t>The </a:t>
                </a:r>
                <a:r>
                  <a:rPr lang="en-US" dirty="0" err="1"/>
                  <a:t>gcd</a:t>
                </a:r>
                <a:r>
                  <a:rPr lang="en-US" dirty="0"/>
                  <a:t> is the final </a:t>
                </a:r>
                <a:r>
                  <a:rPr lang="en-US" b="1" dirty="0"/>
                  <a:t>nonzero </a:t>
                </a:r>
                <a:r>
                  <a:rPr lang="en-US" dirty="0"/>
                  <a:t>remainder</a:t>
                </a:r>
              </a:p>
            </p:txBody>
          </p:sp>
        </mc:Choice>
        <mc:Fallback>
          <p:sp>
            <p:nvSpPr>
              <p:cNvPr id="3" name="Content Placeholder 2">
                <a:extLst>
                  <a:ext uri="{FF2B5EF4-FFF2-40B4-BE49-F238E27FC236}">
                    <a16:creationId xmlns:a16="http://schemas.microsoft.com/office/drawing/2014/main" id="{B3A5790C-4DF6-40F1-9C64-015674C4D5F9}"/>
                  </a:ext>
                </a:extLst>
              </p:cNvPr>
              <p:cNvSpPr>
                <a:spLocks noGrp="1" noRot="1" noChangeAspect="1" noMove="1" noResize="1" noEditPoints="1" noAdjustHandles="1" noChangeArrowheads="1" noChangeShapeType="1" noTextEdit="1"/>
              </p:cNvSpPr>
              <p:nvPr>
                <p:ph idx="1"/>
              </p:nvPr>
            </p:nvSpPr>
            <p:spPr>
              <a:blipFill>
                <a:blip r:embed="rId2"/>
                <a:stretch>
                  <a:fillRect l="-631" t="-1179"/>
                </a:stretch>
              </a:blipFill>
            </p:spPr>
            <p:txBody>
              <a:bodyPr/>
              <a:lstStyle/>
              <a:p>
                <a:r>
                  <a:rPr lang="en-US">
                    <a:noFill/>
                  </a:rPr>
                  <a:t> </a:t>
                </a:r>
              </a:p>
            </p:txBody>
          </p:sp>
        </mc:Fallback>
      </mc:AlternateContent>
    </p:spTree>
    <p:extLst>
      <p:ext uri="{BB962C8B-B14F-4D97-AF65-F5344CB8AC3E}">
        <p14:creationId xmlns:p14="http://schemas.microsoft.com/office/powerpoint/2010/main" val="19537381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22774-84CC-4133-BEAB-6274531D1E98}"/>
              </a:ext>
            </a:extLst>
          </p:cNvPr>
          <p:cNvSpPr>
            <a:spLocks noGrp="1"/>
          </p:cNvSpPr>
          <p:nvPr>
            <p:ph type="title"/>
          </p:nvPr>
        </p:nvSpPr>
        <p:spPr/>
        <p:txBody>
          <a:bodyPr/>
          <a:lstStyle/>
          <a:p>
            <a:r>
              <a:rPr lang="en-US" dirty="0"/>
              <a:t>Shor’s Algorithm</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3F481DB-9D89-4904-92F2-4D2ED66AAC5D}"/>
                  </a:ext>
                </a:extLst>
              </p:cNvPr>
              <p:cNvSpPr>
                <a:spLocks noGrp="1"/>
              </p:cNvSpPr>
              <p:nvPr>
                <p:ph idx="1"/>
              </p:nvPr>
            </p:nvSpPr>
            <p:spPr/>
            <p:txBody>
              <a:bodyPr/>
              <a:lstStyle/>
              <a:p>
                <a:pPr marL="0" indent="0">
                  <a:buNone/>
                </a:pPr>
                <a:r>
                  <a:rPr lang="en-US" dirty="0"/>
                  <a:t>Shor’s Algorithm is a </a:t>
                </a:r>
                <a:r>
                  <a:rPr lang="en-US" i="1" dirty="0"/>
                  <a:t>Quantum Algorithm </a:t>
                </a:r>
                <a:r>
                  <a:rPr lang="en-US" dirty="0"/>
                  <a:t>to solve Prime Factorization.</a:t>
                </a:r>
              </a:p>
              <a:p>
                <a:pPr marL="0" indent="0">
                  <a:buNone/>
                </a:pPr>
                <a:r>
                  <a:rPr lang="en-US" dirty="0"/>
                  <a:t>It is a polynomial time algorithm that runs in: </a:t>
                </a:r>
                <a14:m>
                  <m:oMath xmlns:m="http://schemas.openxmlformats.org/officeDocument/2006/math">
                    <m:r>
                      <a:rPr lang="en-US" sz="1800" b="0" i="1" smtClean="0">
                        <a:latin typeface="Cambria Math" panose="02040503050406030204" pitchFamily="18" charset="0"/>
                      </a:rPr>
                      <m:t>𝑂</m:t>
                    </m:r>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log</m:t>
                            </m:r>
                          </m:fName>
                          <m:e>
                            <m:r>
                              <a:rPr lang="en-US" sz="1800" b="0" i="1" smtClean="0">
                                <a:latin typeface="Cambria Math" panose="02040503050406030204" pitchFamily="18" charset="0"/>
                              </a:rPr>
                              <m:t>𝑛</m:t>
                            </m:r>
                            <m:r>
                              <a:rPr lang="en-US" sz="1800" b="0" i="1" smtClean="0">
                                <a:latin typeface="Cambria Math" panose="02040503050406030204" pitchFamily="18" charset="0"/>
                              </a:rPr>
                              <m:t>)</m:t>
                            </m:r>
                          </m:e>
                        </m:func>
                      </m:e>
                      <m:sup>
                        <m:r>
                          <a:rPr lang="en-US" sz="1800" b="0" i="1" smtClean="0">
                            <a:latin typeface="Cambria Math" panose="02040503050406030204" pitchFamily="18" charset="0"/>
                          </a:rPr>
                          <m:t>2</m:t>
                        </m:r>
                      </m:sup>
                    </m:sSup>
                    <m:d>
                      <m:dPr>
                        <m:ctrlPr>
                          <a:rPr lang="en-US" sz="1800" b="0" i="1" smtClean="0">
                            <a:latin typeface="Cambria Math" panose="02040503050406030204" pitchFamily="18" charset="0"/>
                          </a:rPr>
                        </m:ctrlPr>
                      </m:dPr>
                      <m:e>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log</m:t>
                            </m:r>
                          </m:fName>
                          <m:e>
                            <m:d>
                              <m:dPr>
                                <m:ctrlPr>
                                  <a:rPr lang="en-US" sz="1800" b="0" i="1" smtClean="0">
                                    <a:latin typeface="Cambria Math" panose="02040503050406030204" pitchFamily="18" charset="0"/>
                                  </a:rPr>
                                </m:ctrlPr>
                              </m:dPr>
                              <m:e>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log</m:t>
                                    </m:r>
                                  </m:fName>
                                  <m:e>
                                    <m:d>
                                      <m:dPr>
                                        <m:ctrlPr>
                                          <a:rPr lang="en-US" sz="1800" b="0" i="1" smtClean="0">
                                            <a:latin typeface="Cambria Math" panose="02040503050406030204" pitchFamily="18" charset="0"/>
                                          </a:rPr>
                                        </m:ctrlPr>
                                      </m:dPr>
                                      <m:e>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log</m:t>
                                            </m:r>
                                          </m:fName>
                                          <m:e>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𝑛</m:t>
                                                </m:r>
                                              </m:e>
                                            </m:d>
                                          </m:e>
                                        </m:func>
                                      </m:e>
                                    </m:d>
                                  </m:e>
                                </m:func>
                              </m:e>
                            </m:d>
                          </m:e>
                        </m:func>
                      </m:e>
                    </m:d>
                    <m:r>
                      <a:rPr lang="en-US" sz="1800" b="0" i="1" smtClean="0">
                        <a:latin typeface="Cambria Math" panose="02040503050406030204" pitchFamily="18" charset="0"/>
                      </a:rPr>
                      <m:t>)</m:t>
                    </m:r>
                  </m:oMath>
                </a14:m>
                <a:endParaRPr lang="en-US" dirty="0"/>
              </a:p>
              <a:p>
                <a:pPr marL="0" indent="0">
                  <a:buNone/>
                </a:pPr>
                <a:r>
                  <a:rPr lang="en-US" dirty="0"/>
                  <a:t>It is broken up into two parts:</a:t>
                </a:r>
              </a:p>
              <a:p>
                <a:r>
                  <a:rPr lang="en-US" dirty="0"/>
                  <a:t>Classical part to find the order (period-finding)</a:t>
                </a:r>
              </a:p>
              <a:p>
                <a:r>
                  <a:rPr lang="en-US" dirty="0"/>
                  <a:t>A quantum algorithm to solve the order-finding </a:t>
                </a:r>
              </a:p>
            </p:txBody>
          </p:sp>
        </mc:Choice>
        <mc:Fallback>
          <p:sp>
            <p:nvSpPr>
              <p:cNvPr id="3" name="Content Placeholder 2">
                <a:extLst>
                  <a:ext uri="{FF2B5EF4-FFF2-40B4-BE49-F238E27FC236}">
                    <a16:creationId xmlns:a16="http://schemas.microsoft.com/office/drawing/2014/main" id="{43F481DB-9D89-4904-92F2-4D2ED66AAC5D}"/>
                  </a:ext>
                </a:extLst>
              </p:cNvPr>
              <p:cNvSpPr>
                <a:spLocks noGrp="1" noRot="1" noChangeAspect="1" noMove="1" noResize="1" noEditPoints="1" noAdjustHandles="1" noChangeArrowheads="1" noChangeShapeType="1" noTextEdit="1"/>
              </p:cNvSpPr>
              <p:nvPr>
                <p:ph idx="1"/>
              </p:nvPr>
            </p:nvSpPr>
            <p:spPr>
              <a:blipFill>
                <a:blip r:embed="rId2"/>
                <a:stretch>
                  <a:fillRect l="-631" t="-1179"/>
                </a:stretch>
              </a:blipFill>
            </p:spPr>
            <p:txBody>
              <a:bodyPr/>
              <a:lstStyle/>
              <a:p>
                <a:r>
                  <a:rPr lang="en-US">
                    <a:noFill/>
                  </a:rPr>
                  <a:t> </a:t>
                </a:r>
              </a:p>
            </p:txBody>
          </p:sp>
        </mc:Fallback>
      </mc:AlternateContent>
    </p:spTree>
    <p:extLst>
      <p:ext uri="{BB962C8B-B14F-4D97-AF65-F5344CB8AC3E}">
        <p14:creationId xmlns:p14="http://schemas.microsoft.com/office/powerpoint/2010/main" val="384828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E5A05-A147-4CD9-806A-9C4C2D7F77C9}"/>
              </a:ext>
            </a:extLst>
          </p:cNvPr>
          <p:cNvSpPr>
            <a:spLocks noGrp="1"/>
          </p:cNvSpPr>
          <p:nvPr>
            <p:ph type="title"/>
          </p:nvPr>
        </p:nvSpPr>
        <p:spPr>
          <a:xfrm>
            <a:off x="804672" y="964692"/>
            <a:ext cx="3066937" cy="1188720"/>
          </a:xfrm>
        </p:spPr>
        <p:txBody>
          <a:bodyPr>
            <a:normAutofit fontScale="90000"/>
          </a:bodyPr>
          <a:lstStyle/>
          <a:p>
            <a:r>
              <a:rPr lang="en-US" dirty="0"/>
              <a:t>Sketch of Shor’s Algorithm</a:t>
            </a:r>
          </a:p>
        </p:txBody>
      </p:sp>
      <p:sp>
        <p:nvSpPr>
          <p:cNvPr id="3" name="Content Placeholder 2">
            <a:extLst>
              <a:ext uri="{FF2B5EF4-FFF2-40B4-BE49-F238E27FC236}">
                <a16:creationId xmlns:a16="http://schemas.microsoft.com/office/drawing/2014/main" id="{94927402-2EB1-44F5-9AD8-95B3FDE432AE}"/>
              </a:ext>
            </a:extLst>
          </p:cNvPr>
          <p:cNvSpPr>
            <a:spLocks noGrp="1"/>
          </p:cNvSpPr>
          <p:nvPr>
            <p:ph idx="1"/>
          </p:nvPr>
        </p:nvSpPr>
        <p:spPr>
          <a:xfrm>
            <a:off x="803244" y="2638044"/>
            <a:ext cx="3063765" cy="3263206"/>
          </a:xfrm>
        </p:spPr>
        <p:txBody>
          <a:bodyPr>
            <a:normAutofit/>
          </a:bodyPr>
          <a:lstStyle/>
          <a:p>
            <a:pPr marL="0" indent="0">
              <a:buNone/>
            </a:pPr>
            <a:r>
              <a:rPr lang="en-US" dirty="0"/>
              <a:t>Quantum is dense… so I won’t bother you with the details, but you’ll need:</a:t>
            </a:r>
          </a:p>
          <a:p>
            <a:r>
              <a:rPr lang="en-US" dirty="0"/>
              <a:t>Quantum Fourier Transform</a:t>
            </a:r>
          </a:p>
          <a:p>
            <a:r>
              <a:rPr lang="en-US" dirty="0"/>
              <a:t>Hadamard Gates</a:t>
            </a:r>
          </a:p>
          <a:p>
            <a:r>
              <a:rPr lang="en-US" dirty="0"/>
              <a:t>Oracle</a:t>
            </a:r>
          </a:p>
        </p:txBody>
      </p:sp>
      <p:sp>
        <p:nvSpPr>
          <p:cNvPr id="10" name="Rectangle 9">
            <a:extLst>
              <a:ext uri="{FF2B5EF4-FFF2-40B4-BE49-F238E27FC236}">
                <a16:creationId xmlns:a16="http://schemas.microsoft.com/office/drawing/2014/main" id="{B9A6A8C2-8B3A-4AD3-AFCC-F1D3F1F02D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4182" y="964692"/>
            <a:ext cx="6885432"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F64937-39B5-4AB3-A2EF-EA689BA60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802" y="1128683"/>
            <a:ext cx="6558192"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8B100F8-6D78-4A9E-A280-8B95C4846FB9}"/>
              </a:ext>
            </a:extLst>
          </p:cNvPr>
          <p:cNvPicPr>
            <a:picLocks noChangeAspect="1"/>
          </p:cNvPicPr>
          <p:nvPr/>
        </p:nvPicPr>
        <p:blipFill>
          <a:blip r:embed="rId2"/>
          <a:stretch>
            <a:fillRect/>
          </a:stretch>
        </p:blipFill>
        <p:spPr>
          <a:xfrm>
            <a:off x="4823366" y="1852854"/>
            <a:ext cx="6227064" cy="3160234"/>
          </a:xfrm>
          <a:prstGeom prst="rect">
            <a:avLst/>
          </a:prstGeom>
        </p:spPr>
      </p:pic>
    </p:spTree>
    <p:extLst>
      <p:ext uri="{BB962C8B-B14F-4D97-AF65-F5344CB8AC3E}">
        <p14:creationId xmlns:p14="http://schemas.microsoft.com/office/powerpoint/2010/main" val="399470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68AB4-D8E5-4191-9C34-825C14396654}"/>
              </a:ext>
            </a:extLst>
          </p:cNvPr>
          <p:cNvSpPr>
            <a:spLocks noGrp="1"/>
          </p:cNvSpPr>
          <p:nvPr>
            <p:ph type="title"/>
          </p:nvPr>
        </p:nvSpPr>
        <p:spPr/>
        <p:txBody>
          <a:bodyPr/>
          <a:lstStyle/>
          <a:p>
            <a:r>
              <a:rPr lang="en-US" dirty="0"/>
              <a:t>Why do we not use Shor’s Then??</a:t>
            </a:r>
          </a:p>
        </p:txBody>
      </p:sp>
      <p:sp>
        <p:nvSpPr>
          <p:cNvPr id="3" name="Content Placeholder 2">
            <a:extLst>
              <a:ext uri="{FF2B5EF4-FFF2-40B4-BE49-F238E27FC236}">
                <a16:creationId xmlns:a16="http://schemas.microsoft.com/office/drawing/2014/main" id="{A62DE011-435F-4048-9521-074043C50F05}"/>
              </a:ext>
            </a:extLst>
          </p:cNvPr>
          <p:cNvSpPr>
            <a:spLocks noGrp="1"/>
          </p:cNvSpPr>
          <p:nvPr>
            <p:ph idx="1"/>
          </p:nvPr>
        </p:nvSpPr>
        <p:spPr/>
        <p:txBody>
          <a:bodyPr>
            <a:normAutofit lnSpcReduction="10000"/>
          </a:bodyPr>
          <a:lstStyle/>
          <a:p>
            <a:pPr marL="0" indent="0">
              <a:buNone/>
            </a:pPr>
            <a:r>
              <a:rPr lang="en-US" dirty="0"/>
              <a:t>Naturally, you should be wondering…</a:t>
            </a:r>
          </a:p>
          <a:p>
            <a:pPr marL="0" indent="0">
              <a:buNone/>
            </a:pPr>
            <a:r>
              <a:rPr lang="en-US" i="1" dirty="0"/>
              <a:t>If Shor’s is so much faster than the classical algorithm, why do we not use Shor’s?</a:t>
            </a:r>
          </a:p>
          <a:p>
            <a:pPr marL="0" indent="0">
              <a:buNone/>
            </a:pPr>
            <a:endParaRPr lang="en-US" dirty="0"/>
          </a:p>
          <a:p>
            <a:pPr marL="0" indent="0">
              <a:buNone/>
            </a:pPr>
            <a:r>
              <a:rPr lang="en-US" dirty="0"/>
              <a:t>Shor’s Algorithm needs to be run on a </a:t>
            </a:r>
            <a:r>
              <a:rPr lang="en-US" i="1" dirty="0"/>
              <a:t>Quantum Computer to work… but the best Quantum Computer can only compute up to 127 qubits…</a:t>
            </a:r>
          </a:p>
          <a:p>
            <a:r>
              <a:rPr lang="en-US" dirty="0"/>
              <a:t>Since our keys in RSA will be far larger than that, we can’t use Shor’s for now…</a:t>
            </a:r>
          </a:p>
          <a:p>
            <a:r>
              <a:rPr lang="en-US" dirty="0"/>
              <a:t>Until someone makes AN INSANE quantum computer, then… a lot of things will mess up….</a:t>
            </a:r>
          </a:p>
        </p:txBody>
      </p:sp>
    </p:spTree>
    <p:extLst>
      <p:ext uri="{BB962C8B-B14F-4D97-AF65-F5344CB8AC3E}">
        <p14:creationId xmlns:p14="http://schemas.microsoft.com/office/powerpoint/2010/main" val="50159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A1486-9752-4BE3-94E8-FACB75D537E9}"/>
              </a:ext>
            </a:extLst>
          </p:cNvPr>
          <p:cNvSpPr>
            <a:spLocks noGrp="1"/>
          </p:cNvSpPr>
          <p:nvPr>
            <p:ph type="ctrTitle"/>
          </p:nvPr>
        </p:nvSpPr>
        <p:spPr/>
        <p:txBody>
          <a:bodyPr/>
          <a:lstStyle/>
          <a:p>
            <a:r>
              <a:rPr lang="en-US" dirty="0"/>
              <a:t>Project 5</a:t>
            </a:r>
          </a:p>
        </p:txBody>
      </p:sp>
    </p:spTree>
    <p:extLst>
      <p:ext uri="{BB962C8B-B14F-4D97-AF65-F5344CB8AC3E}">
        <p14:creationId xmlns:p14="http://schemas.microsoft.com/office/powerpoint/2010/main" val="21326049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D8A93-96DB-4DEA-900E-66BF99C0EBA1}"/>
              </a:ext>
            </a:extLst>
          </p:cNvPr>
          <p:cNvSpPr>
            <a:spLocks noGrp="1"/>
          </p:cNvSpPr>
          <p:nvPr>
            <p:ph type="title"/>
          </p:nvPr>
        </p:nvSpPr>
        <p:spPr/>
        <p:txBody>
          <a:bodyPr/>
          <a:lstStyle/>
          <a:p>
            <a:r>
              <a:rPr lang="en-US" dirty="0"/>
              <a:t>Project 5</a:t>
            </a:r>
          </a:p>
        </p:txBody>
      </p:sp>
      <p:sp>
        <p:nvSpPr>
          <p:cNvPr id="3" name="Content Placeholder 2">
            <a:extLst>
              <a:ext uri="{FF2B5EF4-FFF2-40B4-BE49-F238E27FC236}">
                <a16:creationId xmlns:a16="http://schemas.microsoft.com/office/drawing/2014/main" id="{5BD4BCD5-21ED-4447-B40D-59048FE3EF5F}"/>
              </a:ext>
            </a:extLst>
          </p:cNvPr>
          <p:cNvSpPr>
            <a:spLocks noGrp="1"/>
          </p:cNvSpPr>
          <p:nvPr>
            <p:ph idx="1"/>
          </p:nvPr>
        </p:nvSpPr>
        <p:spPr/>
        <p:txBody>
          <a:bodyPr>
            <a:normAutofit/>
          </a:bodyPr>
          <a:lstStyle/>
          <a:p>
            <a:pPr marL="0" indent="0">
              <a:buNone/>
            </a:pPr>
            <a:r>
              <a:rPr lang="en-US" dirty="0"/>
              <a:t>Here, you are tasked with doing two functions:</a:t>
            </a:r>
          </a:p>
          <a:p>
            <a:pPr marL="342900" indent="-342900">
              <a:buAutoNum type="arabicParenR"/>
            </a:pPr>
            <a:r>
              <a:rPr lang="en-US" dirty="0"/>
              <a:t>multiply()</a:t>
            </a:r>
          </a:p>
          <a:p>
            <a:pPr marL="342900" indent="-342900">
              <a:buAutoNum type="arabicParenR"/>
            </a:pPr>
            <a:r>
              <a:rPr lang="en-US" dirty="0" err="1"/>
              <a:t>xgcd</a:t>
            </a:r>
            <a:r>
              <a:rPr lang="en-US" dirty="0"/>
              <a:t>()</a:t>
            </a:r>
          </a:p>
          <a:p>
            <a:pPr marL="0" indent="0">
              <a:buNone/>
            </a:pPr>
            <a:r>
              <a:rPr lang="en-US" dirty="0"/>
              <a:t>Seems easy right? </a:t>
            </a:r>
          </a:p>
          <a:p>
            <a:r>
              <a:rPr lang="en-US" dirty="0"/>
              <a:t>If you’ve learned anything about how </a:t>
            </a:r>
            <a:r>
              <a:rPr lang="en-US" dirty="0" err="1"/>
              <a:t>Farnan</a:t>
            </a:r>
            <a:r>
              <a:rPr lang="en-US" dirty="0"/>
              <a:t> runs a class… if there </a:t>
            </a:r>
            <a:r>
              <a:rPr lang="en-US" dirty="0" err="1"/>
              <a:t>ain’t</a:t>
            </a:r>
            <a:r>
              <a:rPr lang="en-US" dirty="0"/>
              <a:t> much, it’s definitely </a:t>
            </a:r>
            <a:r>
              <a:rPr lang="en-US" dirty="0" err="1"/>
              <a:t>gonna</a:t>
            </a:r>
            <a:r>
              <a:rPr lang="en-US" dirty="0"/>
              <a:t> be difficult….</a:t>
            </a:r>
          </a:p>
          <a:p>
            <a:pPr marL="0" indent="0">
              <a:buNone/>
            </a:pPr>
            <a:r>
              <a:rPr lang="en-US" dirty="0"/>
              <a:t>In order to complete Project 5, you will need a solid understanding of how data is represented in a computer, so let’s get everyone on the same page:</a:t>
            </a:r>
          </a:p>
          <a:p>
            <a:endParaRPr lang="en-US" dirty="0"/>
          </a:p>
        </p:txBody>
      </p:sp>
    </p:spTree>
    <p:extLst>
      <p:ext uri="{BB962C8B-B14F-4D97-AF65-F5344CB8AC3E}">
        <p14:creationId xmlns:p14="http://schemas.microsoft.com/office/powerpoint/2010/main" val="182542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A1486-9752-4BE3-94E8-FACB75D537E9}"/>
              </a:ext>
            </a:extLst>
          </p:cNvPr>
          <p:cNvSpPr>
            <a:spLocks noGrp="1"/>
          </p:cNvSpPr>
          <p:nvPr>
            <p:ph type="ctrTitle"/>
          </p:nvPr>
        </p:nvSpPr>
        <p:spPr/>
        <p:txBody>
          <a:bodyPr/>
          <a:lstStyle/>
          <a:p>
            <a:r>
              <a:rPr lang="en-US" dirty="0"/>
              <a:t>A slight Detour: Review of Binary Representation</a:t>
            </a:r>
          </a:p>
        </p:txBody>
      </p:sp>
    </p:spTree>
    <p:extLst>
      <p:ext uri="{BB962C8B-B14F-4D97-AF65-F5344CB8AC3E}">
        <p14:creationId xmlns:p14="http://schemas.microsoft.com/office/powerpoint/2010/main" val="14070668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7DEF9-020C-4076-9019-56C5A5DCD63D}"/>
              </a:ext>
            </a:extLst>
          </p:cNvPr>
          <p:cNvSpPr>
            <a:spLocks noGrp="1"/>
          </p:cNvSpPr>
          <p:nvPr>
            <p:ph type="title"/>
          </p:nvPr>
        </p:nvSpPr>
        <p:spPr/>
        <p:txBody>
          <a:bodyPr/>
          <a:lstStyle/>
          <a:p>
            <a:r>
              <a:rPr lang="en-US" dirty="0"/>
              <a:t>Review of Binary </a:t>
            </a:r>
            <a:r>
              <a:rPr lang="en-US" dirty="0" err="1"/>
              <a:t>REpresentation</a:t>
            </a:r>
            <a:endParaRPr lang="en-US" dirty="0"/>
          </a:p>
        </p:txBody>
      </p:sp>
      <p:sp>
        <p:nvSpPr>
          <p:cNvPr id="3" name="Content Placeholder 2">
            <a:extLst>
              <a:ext uri="{FF2B5EF4-FFF2-40B4-BE49-F238E27FC236}">
                <a16:creationId xmlns:a16="http://schemas.microsoft.com/office/drawing/2014/main" id="{BBBD0846-759D-46A3-AD1A-6E365595CA78}"/>
              </a:ext>
            </a:extLst>
          </p:cNvPr>
          <p:cNvSpPr>
            <a:spLocks noGrp="1"/>
          </p:cNvSpPr>
          <p:nvPr>
            <p:ph idx="1"/>
          </p:nvPr>
        </p:nvSpPr>
        <p:spPr/>
        <p:txBody>
          <a:bodyPr/>
          <a:lstStyle/>
          <a:p>
            <a:pPr marL="0" indent="0">
              <a:buNone/>
            </a:pPr>
            <a:r>
              <a:rPr lang="en-US" dirty="0"/>
              <a:t>We represent information as bits and bytes:</a:t>
            </a:r>
          </a:p>
          <a:p>
            <a:r>
              <a:rPr lang="en-US" dirty="0"/>
              <a:t>A bit is simply a 0 or a 1.</a:t>
            </a:r>
          </a:p>
          <a:p>
            <a:r>
              <a:rPr lang="en-US" dirty="0"/>
              <a:t>We represent more information with </a:t>
            </a:r>
            <a:r>
              <a:rPr lang="en-US" i="1" dirty="0"/>
              <a:t>sequences of bits</a:t>
            </a:r>
          </a:p>
          <a:p>
            <a:r>
              <a:rPr lang="en-US" dirty="0"/>
              <a:t>A common representation is called a </a:t>
            </a:r>
            <a:r>
              <a:rPr lang="en-US" i="1" dirty="0"/>
              <a:t>byte</a:t>
            </a:r>
            <a:r>
              <a:rPr lang="en-US" dirty="0"/>
              <a:t>, which is a sequence of 8 bits</a:t>
            </a:r>
          </a:p>
          <a:p>
            <a:endParaRPr lang="en-US" dirty="0"/>
          </a:p>
        </p:txBody>
      </p:sp>
    </p:spTree>
    <p:extLst>
      <p:ext uri="{BB962C8B-B14F-4D97-AF65-F5344CB8AC3E}">
        <p14:creationId xmlns:p14="http://schemas.microsoft.com/office/powerpoint/2010/main" val="86577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9C403-EF7C-45B4-95D8-55778BF30B7E}"/>
              </a:ext>
            </a:extLst>
          </p:cNvPr>
          <p:cNvSpPr>
            <a:spLocks noGrp="1"/>
          </p:cNvSpPr>
          <p:nvPr>
            <p:ph type="title"/>
          </p:nvPr>
        </p:nvSpPr>
        <p:spPr/>
        <p:txBody>
          <a:bodyPr/>
          <a:lstStyle/>
          <a:p>
            <a:r>
              <a:rPr lang="en-US" dirty="0"/>
              <a:t>Base-2 </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4D8D85F-E356-4EEC-9124-664B9BCBAADA}"/>
                  </a:ext>
                </a:extLst>
              </p:cNvPr>
              <p:cNvSpPr>
                <a:spLocks noGrp="1"/>
              </p:cNvSpPr>
              <p:nvPr>
                <p:ph idx="1"/>
              </p:nvPr>
            </p:nvSpPr>
            <p:spPr/>
            <p:txBody>
              <a:bodyPr>
                <a:normAutofit fontScale="92500"/>
              </a:bodyPr>
              <a:lstStyle/>
              <a:p>
                <a:pPr marL="0" indent="0">
                  <a:buNone/>
                </a:pPr>
                <a:r>
                  <a:rPr lang="en-US" dirty="0"/>
                  <a:t>In the grand scheme of things, binary is just a base-2 number system.</a:t>
                </a:r>
              </a:p>
              <a:p>
                <a:pPr marL="0" indent="0">
                  <a:buNone/>
                </a:pPr>
                <a:r>
                  <a:rPr lang="en-US" dirty="0"/>
                  <a:t>What we’ve been accustomed to, is a </a:t>
                </a:r>
                <a:r>
                  <a:rPr lang="en-US" i="1" dirty="0"/>
                  <a:t>base-10 number system</a:t>
                </a:r>
                <a:r>
                  <a:rPr lang="en-US" dirty="0"/>
                  <a:t>.</a:t>
                </a:r>
              </a:p>
              <a:p>
                <a:pPr marL="0" indent="0">
                  <a:buNone/>
                </a:pPr>
                <a:r>
                  <a:rPr lang="en-US" dirty="0"/>
                  <a:t>For example:</a:t>
                </a:r>
              </a:p>
              <a:p>
                <a:pPr marL="0" indent="0">
                  <a:buNone/>
                </a:pPr>
                <a:r>
                  <a:rPr lang="en-US" dirty="0"/>
                  <a:t>We can write 1243 as: </a:t>
                </a:r>
              </a:p>
              <a:p>
                <a:pPr marL="0" indent="0">
                  <a:buNone/>
                </a:pP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1243=3∗</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0</m:t>
                          </m:r>
                        </m:sup>
                      </m:sSup>
                      <m:r>
                        <a:rPr lang="en-US" b="0" i="1" smtClean="0">
                          <a:latin typeface="Cambria Math" panose="02040503050406030204" pitchFamily="18" charset="0"/>
                        </a:rPr>
                        <m:t>+4∗</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m:t>
                          </m:r>
                        </m:sup>
                      </m:sSup>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2</m:t>
                          </m:r>
                        </m:sup>
                      </m:sSup>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3</m:t>
                          </m:r>
                        </m:sup>
                      </m:sSup>
                      <m:r>
                        <a:rPr lang="en-US" b="0" i="1" smtClean="0">
                          <a:latin typeface="Cambria Math" panose="02040503050406030204" pitchFamily="18" charset="0"/>
                        </a:rPr>
                        <m:t>=3+40+200+1000=1243</m:t>
                      </m:r>
                    </m:oMath>
                  </m:oMathPara>
                </a14:m>
                <a:endParaRPr lang="en-US" dirty="0"/>
              </a:p>
              <a:p>
                <a:pPr marL="0" indent="0">
                  <a:buNone/>
                </a:pPr>
                <a:r>
                  <a:rPr lang="en-US" dirty="0"/>
                  <a:t>With base-2, we deal with powers of two:</a:t>
                </a:r>
              </a:p>
              <a:p>
                <a:pPr marL="0" indent="0">
                  <a:buNone/>
                </a:pP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1110 0110=0∗</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0</m:t>
                          </m:r>
                        </m:sup>
                      </m:sSup>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1</m:t>
                          </m:r>
                        </m:sup>
                      </m:sSup>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2</m:t>
                          </m:r>
                        </m:sup>
                      </m:sSup>
                      <m:r>
                        <a:rPr lang="en-US" b="0" i="1" smtClean="0">
                          <a:latin typeface="Cambria Math" panose="02040503050406030204" pitchFamily="18" charset="0"/>
                        </a:rPr>
                        <m:t>+0∗</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3</m:t>
                          </m:r>
                        </m:sup>
                      </m:sSup>
                      <m:r>
                        <a:rPr lang="en-US" b="0" i="1" smtClean="0">
                          <a:latin typeface="Cambria Math" panose="02040503050406030204" pitchFamily="18" charset="0"/>
                        </a:rPr>
                        <m:t>+0∗</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4</m:t>
                          </m:r>
                        </m:sup>
                      </m:sSup>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5</m:t>
                          </m:r>
                        </m:sup>
                      </m:sSup>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6</m:t>
                          </m:r>
                        </m:sup>
                      </m:sSup>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7</m:t>
                          </m:r>
                        </m:sup>
                      </m:sSup>
                      <m:r>
                        <a:rPr lang="en-US" b="0" i="1" smtClean="0">
                          <a:latin typeface="Cambria Math" panose="02040503050406030204" pitchFamily="18" charset="0"/>
                        </a:rPr>
                        <m:t>=0+2+4+0+0+32+65+128=230</m:t>
                      </m:r>
                    </m:oMath>
                  </m:oMathPara>
                </a14:m>
                <a:endParaRPr lang="en-US" dirty="0"/>
              </a:p>
            </p:txBody>
          </p:sp>
        </mc:Choice>
        <mc:Fallback>
          <p:sp>
            <p:nvSpPr>
              <p:cNvPr id="3" name="Content Placeholder 2">
                <a:extLst>
                  <a:ext uri="{FF2B5EF4-FFF2-40B4-BE49-F238E27FC236}">
                    <a16:creationId xmlns:a16="http://schemas.microsoft.com/office/drawing/2014/main" id="{D4D8D85F-E356-4EEC-9124-664B9BCBAADA}"/>
                  </a:ext>
                </a:extLst>
              </p:cNvPr>
              <p:cNvSpPr>
                <a:spLocks noGrp="1" noRot="1" noChangeAspect="1" noMove="1" noResize="1" noEditPoints="1" noAdjustHandles="1" noChangeArrowheads="1" noChangeShapeType="1" noTextEdit="1"/>
              </p:cNvSpPr>
              <p:nvPr>
                <p:ph idx="1"/>
              </p:nvPr>
            </p:nvSpPr>
            <p:spPr>
              <a:blipFill>
                <a:blip r:embed="rId2"/>
                <a:stretch>
                  <a:fillRect l="-473" t="-786"/>
                </a:stretch>
              </a:blipFill>
            </p:spPr>
            <p:txBody>
              <a:bodyPr/>
              <a:lstStyle/>
              <a:p>
                <a:r>
                  <a:rPr lang="en-US">
                    <a:noFill/>
                  </a:rPr>
                  <a:t> </a:t>
                </a:r>
              </a:p>
            </p:txBody>
          </p:sp>
        </mc:Fallback>
      </mc:AlternateContent>
    </p:spTree>
    <p:extLst>
      <p:ext uri="{BB962C8B-B14F-4D97-AF65-F5344CB8AC3E}">
        <p14:creationId xmlns:p14="http://schemas.microsoft.com/office/powerpoint/2010/main" val="194618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46B67-CBE0-4D58-B3A1-FFF42CBBD6E1}"/>
              </a:ext>
            </a:extLst>
          </p:cNvPr>
          <p:cNvSpPr>
            <a:spLocks noGrp="1"/>
          </p:cNvSpPr>
          <p:nvPr>
            <p:ph type="title"/>
          </p:nvPr>
        </p:nvSpPr>
        <p:spPr/>
        <p:txBody>
          <a:bodyPr/>
          <a:lstStyle/>
          <a:p>
            <a:r>
              <a:rPr lang="en-US" dirty="0"/>
              <a:t>Bytes and Hex </a:t>
            </a:r>
          </a:p>
        </p:txBody>
      </p:sp>
      <p:sp>
        <p:nvSpPr>
          <p:cNvPr id="3" name="Content Placeholder 2">
            <a:extLst>
              <a:ext uri="{FF2B5EF4-FFF2-40B4-BE49-F238E27FC236}">
                <a16:creationId xmlns:a16="http://schemas.microsoft.com/office/drawing/2014/main" id="{F34E7DCD-6431-412C-B477-1CEAD6D7AB91}"/>
              </a:ext>
            </a:extLst>
          </p:cNvPr>
          <p:cNvSpPr>
            <a:spLocks noGrp="1"/>
          </p:cNvSpPr>
          <p:nvPr>
            <p:ph idx="1"/>
          </p:nvPr>
        </p:nvSpPr>
        <p:spPr/>
        <p:txBody>
          <a:bodyPr/>
          <a:lstStyle/>
          <a:p>
            <a:pPr marL="0" indent="0">
              <a:buNone/>
            </a:pPr>
            <a:r>
              <a:rPr lang="en-US" dirty="0"/>
              <a:t>Bytes are a sequence of 8 bits, so:</a:t>
            </a:r>
          </a:p>
          <a:p>
            <a:pPr marL="0" indent="0">
              <a:buNone/>
            </a:pPr>
            <a:r>
              <a:rPr lang="en-US" dirty="0"/>
              <a:t>0000 0001 is a byte</a:t>
            </a:r>
          </a:p>
          <a:p>
            <a:pPr marL="0" indent="0">
              <a:buNone/>
            </a:pPr>
            <a:r>
              <a:rPr lang="en-US" dirty="0"/>
              <a:t>Hexadecimal is a base-16 representation, that uses ‘0’ to ‘9’ and ‘A’ to ‘F’, so:</a:t>
            </a:r>
            <a:br>
              <a:rPr lang="en-US" dirty="0"/>
            </a:br>
            <a:r>
              <a:rPr lang="en-US" dirty="0"/>
              <a:t>0xDA1D37B is a hexadecimal number</a:t>
            </a:r>
          </a:p>
          <a:p>
            <a:r>
              <a:rPr lang="en-US" dirty="0"/>
              <a:t>Notice how a single hex digit is 4 bits, so 2 hex digits is a byte.</a:t>
            </a:r>
          </a:p>
          <a:p>
            <a:pPr marL="0" indent="0">
              <a:buNone/>
            </a:pPr>
            <a:r>
              <a:rPr lang="en-US" dirty="0"/>
              <a:t>Hexadecimal representations can help us type less but represent more!</a:t>
            </a:r>
          </a:p>
          <a:p>
            <a:r>
              <a:rPr lang="en-US" dirty="0"/>
              <a:t>1111 1111 = 0xFF for example!</a:t>
            </a:r>
          </a:p>
        </p:txBody>
      </p:sp>
      <p:pic>
        <p:nvPicPr>
          <p:cNvPr id="5" name="Picture 4">
            <a:extLst>
              <a:ext uri="{FF2B5EF4-FFF2-40B4-BE49-F238E27FC236}">
                <a16:creationId xmlns:a16="http://schemas.microsoft.com/office/drawing/2014/main" id="{D97BA3C3-B2EC-43C4-B699-264C88ABC75A}"/>
              </a:ext>
            </a:extLst>
          </p:cNvPr>
          <p:cNvPicPr>
            <a:picLocks noChangeAspect="1"/>
          </p:cNvPicPr>
          <p:nvPr/>
        </p:nvPicPr>
        <p:blipFill>
          <a:blip r:embed="rId2"/>
          <a:stretch>
            <a:fillRect/>
          </a:stretch>
        </p:blipFill>
        <p:spPr>
          <a:xfrm>
            <a:off x="10064258" y="1052976"/>
            <a:ext cx="1886213" cy="4601217"/>
          </a:xfrm>
          <a:prstGeom prst="rect">
            <a:avLst/>
          </a:prstGeom>
        </p:spPr>
      </p:pic>
    </p:spTree>
    <p:extLst>
      <p:ext uri="{BB962C8B-B14F-4D97-AF65-F5344CB8AC3E}">
        <p14:creationId xmlns:p14="http://schemas.microsoft.com/office/powerpoint/2010/main" val="3610852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62879-F1F0-45F1-90FC-BB71DECC2B87}"/>
              </a:ext>
            </a:extLst>
          </p:cNvPr>
          <p:cNvSpPr>
            <a:spLocks noGrp="1"/>
          </p:cNvSpPr>
          <p:nvPr>
            <p:ph type="title"/>
          </p:nvPr>
        </p:nvSpPr>
        <p:spPr/>
        <p:txBody>
          <a:bodyPr/>
          <a:lstStyle/>
          <a:p>
            <a:r>
              <a:rPr lang="en-US" dirty="0"/>
              <a:t>Primitive Data Type Sizes</a:t>
            </a:r>
          </a:p>
        </p:txBody>
      </p:sp>
      <p:pic>
        <p:nvPicPr>
          <p:cNvPr id="5" name="Picture 4">
            <a:extLst>
              <a:ext uri="{FF2B5EF4-FFF2-40B4-BE49-F238E27FC236}">
                <a16:creationId xmlns:a16="http://schemas.microsoft.com/office/drawing/2014/main" id="{2CA62C1A-8626-4842-BE4E-5F716635E1E5}"/>
              </a:ext>
            </a:extLst>
          </p:cNvPr>
          <p:cNvPicPr>
            <a:picLocks noChangeAspect="1"/>
          </p:cNvPicPr>
          <p:nvPr/>
        </p:nvPicPr>
        <p:blipFill>
          <a:blip r:embed="rId2"/>
          <a:stretch>
            <a:fillRect/>
          </a:stretch>
        </p:blipFill>
        <p:spPr>
          <a:xfrm>
            <a:off x="4240143" y="2188763"/>
            <a:ext cx="4277322" cy="3553321"/>
          </a:xfrm>
          <a:prstGeom prst="rect">
            <a:avLst/>
          </a:prstGeom>
        </p:spPr>
      </p:pic>
    </p:spTree>
    <p:extLst>
      <p:ext uri="{BB962C8B-B14F-4D97-AF65-F5344CB8AC3E}">
        <p14:creationId xmlns:p14="http://schemas.microsoft.com/office/powerpoint/2010/main" val="186651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03200-883F-4B73-ADA8-FB08852A6531}"/>
              </a:ext>
            </a:extLst>
          </p:cNvPr>
          <p:cNvSpPr>
            <a:spLocks noGrp="1"/>
          </p:cNvSpPr>
          <p:nvPr>
            <p:ph type="title"/>
          </p:nvPr>
        </p:nvSpPr>
        <p:spPr/>
        <p:txBody>
          <a:bodyPr/>
          <a:lstStyle/>
          <a:p>
            <a:r>
              <a:rPr lang="en-US" dirty="0"/>
              <a:t>But… Why does this Work?</a:t>
            </a:r>
          </a:p>
        </p:txBody>
      </p:sp>
      <p:sp>
        <p:nvSpPr>
          <p:cNvPr id="3" name="Content Placeholder 2">
            <a:extLst>
              <a:ext uri="{FF2B5EF4-FFF2-40B4-BE49-F238E27FC236}">
                <a16:creationId xmlns:a16="http://schemas.microsoft.com/office/drawing/2014/main" id="{D5529338-B424-4234-A37B-482BC3FA0074}"/>
              </a:ext>
            </a:extLst>
          </p:cNvPr>
          <p:cNvSpPr>
            <a:spLocks noGrp="1"/>
          </p:cNvSpPr>
          <p:nvPr>
            <p:ph idx="1"/>
          </p:nvPr>
        </p:nvSpPr>
        <p:spPr/>
        <p:txBody>
          <a:bodyPr/>
          <a:lstStyle/>
          <a:p>
            <a:r>
              <a:rPr lang="en-US" dirty="0"/>
              <a:t>Observe that the remainders decrease with each step, and can never be negative. </a:t>
            </a:r>
          </a:p>
          <a:p>
            <a:r>
              <a:rPr lang="en-US" dirty="0"/>
              <a:t>Therefore, one of the remainders will eventually be zero, at which point the algorithm stops.</a:t>
            </a:r>
          </a:p>
          <a:p>
            <a:endParaRPr lang="en-US" dirty="0"/>
          </a:p>
          <a:p>
            <a:pPr marL="0" indent="0">
              <a:buNone/>
            </a:pPr>
            <a:r>
              <a:rPr lang="en-US" dirty="0"/>
              <a:t>The CS algorithm:</a:t>
            </a:r>
            <a:br>
              <a:rPr lang="en-US" dirty="0"/>
            </a:br>
            <a:r>
              <a:rPr lang="en-US" dirty="0"/>
              <a:t>def </a:t>
            </a:r>
            <a:r>
              <a:rPr lang="en-US" dirty="0" err="1"/>
              <a:t>gcd</a:t>
            </a:r>
            <a:r>
              <a:rPr lang="en-US" dirty="0"/>
              <a:t>(</a:t>
            </a:r>
            <a:r>
              <a:rPr lang="en-US" dirty="0" err="1"/>
              <a:t>a,b</a:t>
            </a:r>
            <a:r>
              <a:rPr lang="en-US" dirty="0"/>
              <a:t>):</a:t>
            </a:r>
            <a:br>
              <a:rPr lang="en-US" dirty="0"/>
            </a:br>
            <a:r>
              <a:rPr lang="en-US" dirty="0"/>
              <a:t>    if b == 0: return a</a:t>
            </a:r>
          </a:p>
          <a:p>
            <a:pPr marL="0" indent="0">
              <a:buNone/>
            </a:pPr>
            <a:r>
              <a:rPr lang="en-US" dirty="0"/>
              <a:t>    return </a:t>
            </a:r>
            <a:r>
              <a:rPr lang="en-US" dirty="0" err="1"/>
              <a:t>gcd</a:t>
            </a:r>
            <a:r>
              <a:rPr lang="en-US" dirty="0"/>
              <a:t>(b, </a:t>
            </a:r>
            <a:r>
              <a:rPr lang="en-US" dirty="0" err="1"/>
              <a:t>a%b</a:t>
            </a:r>
            <a:r>
              <a:rPr lang="en-US" dirty="0"/>
              <a:t>)</a:t>
            </a:r>
          </a:p>
        </p:txBody>
      </p:sp>
    </p:spTree>
    <p:extLst>
      <p:ext uri="{BB962C8B-B14F-4D97-AF65-F5344CB8AC3E}">
        <p14:creationId xmlns:p14="http://schemas.microsoft.com/office/powerpoint/2010/main" val="147872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41722-7F22-4361-A49F-5D7A0B38DF80}"/>
              </a:ext>
            </a:extLst>
          </p:cNvPr>
          <p:cNvSpPr>
            <a:spLocks noGrp="1"/>
          </p:cNvSpPr>
          <p:nvPr>
            <p:ph type="title"/>
          </p:nvPr>
        </p:nvSpPr>
        <p:spPr/>
        <p:txBody>
          <a:bodyPr/>
          <a:lstStyle/>
          <a:p>
            <a:r>
              <a:rPr lang="en-US" dirty="0"/>
              <a:t>Bitwise Operations</a:t>
            </a:r>
          </a:p>
        </p:txBody>
      </p:sp>
      <p:sp>
        <p:nvSpPr>
          <p:cNvPr id="3" name="Content Placeholder 2">
            <a:extLst>
              <a:ext uri="{FF2B5EF4-FFF2-40B4-BE49-F238E27FC236}">
                <a16:creationId xmlns:a16="http://schemas.microsoft.com/office/drawing/2014/main" id="{7DBA9B86-7336-48B8-A6D0-D0BB2138B33E}"/>
              </a:ext>
            </a:extLst>
          </p:cNvPr>
          <p:cNvSpPr>
            <a:spLocks noGrp="1"/>
          </p:cNvSpPr>
          <p:nvPr>
            <p:ph idx="1"/>
          </p:nvPr>
        </p:nvSpPr>
        <p:spPr/>
        <p:txBody>
          <a:bodyPr/>
          <a:lstStyle/>
          <a:p>
            <a:pPr marL="0" indent="0">
              <a:buNone/>
            </a:pPr>
            <a:r>
              <a:rPr lang="en-US" dirty="0"/>
              <a:t>Bitwise operations are VERY similar to the Boolean operations done in CS 441.</a:t>
            </a:r>
          </a:p>
          <a:p>
            <a:r>
              <a:rPr lang="en-US" dirty="0"/>
              <a:t>AND:  A &amp; B = 1 when A and B are both 1</a:t>
            </a:r>
          </a:p>
          <a:p>
            <a:r>
              <a:rPr lang="en-US" dirty="0"/>
              <a:t>OR: A | B = 1 when either A or B is 1</a:t>
            </a:r>
          </a:p>
          <a:p>
            <a:r>
              <a:rPr lang="en-US" dirty="0"/>
              <a:t>XOR: A ^ B = 1 when either A or B is 1, but not both</a:t>
            </a:r>
          </a:p>
          <a:p>
            <a:r>
              <a:rPr lang="en-US" dirty="0"/>
              <a:t>NOT: ~A = 1 when A is 0 and vice versa.</a:t>
            </a:r>
          </a:p>
        </p:txBody>
      </p:sp>
      <p:pic>
        <p:nvPicPr>
          <p:cNvPr id="5" name="Picture 4">
            <a:extLst>
              <a:ext uri="{FF2B5EF4-FFF2-40B4-BE49-F238E27FC236}">
                <a16:creationId xmlns:a16="http://schemas.microsoft.com/office/drawing/2014/main" id="{60F91928-01D6-469A-ACFE-A98C4C0510BB}"/>
              </a:ext>
            </a:extLst>
          </p:cNvPr>
          <p:cNvPicPr>
            <a:picLocks noChangeAspect="1"/>
          </p:cNvPicPr>
          <p:nvPr/>
        </p:nvPicPr>
        <p:blipFill>
          <a:blip r:embed="rId2"/>
          <a:stretch>
            <a:fillRect/>
          </a:stretch>
        </p:blipFill>
        <p:spPr>
          <a:xfrm>
            <a:off x="2330274" y="4754923"/>
            <a:ext cx="7630590" cy="1209844"/>
          </a:xfrm>
          <a:prstGeom prst="rect">
            <a:avLst/>
          </a:prstGeom>
        </p:spPr>
      </p:pic>
    </p:spTree>
    <p:extLst>
      <p:ext uri="{BB962C8B-B14F-4D97-AF65-F5344CB8AC3E}">
        <p14:creationId xmlns:p14="http://schemas.microsoft.com/office/powerpoint/2010/main" val="338070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EFA30-8353-486D-A899-6CB2AD738C05}"/>
              </a:ext>
            </a:extLst>
          </p:cNvPr>
          <p:cNvSpPr>
            <a:spLocks noGrp="1"/>
          </p:cNvSpPr>
          <p:nvPr>
            <p:ph type="title"/>
          </p:nvPr>
        </p:nvSpPr>
        <p:spPr/>
        <p:txBody>
          <a:bodyPr/>
          <a:lstStyle/>
          <a:p>
            <a:r>
              <a:rPr lang="en-US" dirty="0"/>
              <a:t>Shift Operations</a:t>
            </a:r>
          </a:p>
        </p:txBody>
      </p:sp>
      <p:sp>
        <p:nvSpPr>
          <p:cNvPr id="3" name="Content Placeholder 2">
            <a:extLst>
              <a:ext uri="{FF2B5EF4-FFF2-40B4-BE49-F238E27FC236}">
                <a16:creationId xmlns:a16="http://schemas.microsoft.com/office/drawing/2014/main" id="{FA4D7517-96DD-4F9B-B033-2C757112EE42}"/>
              </a:ext>
            </a:extLst>
          </p:cNvPr>
          <p:cNvSpPr>
            <a:spLocks noGrp="1"/>
          </p:cNvSpPr>
          <p:nvPr>
            <p:ph idx="1"/>
          </p:nvPr>
        </p:nvSpPr>
        <p:spPr/>
        <p:txBody>
          <a:bodyPr>
            <a:normAutofit fontScale="77500" lnSpcReduction="20000"/>
          </a:bodyPr>
          <a:lstStyle/>
          <a:p>
            <a:pPr marL="0" indent="0">
              <a:buNone/>
            </a:pPr>
            <a:r>
              <a:rPr lang="en-US" dirty="0"/>
              <a:t>We also have shift operations:</a:t>
            </a:r>
            <a:br>
              <a:rPr lang="en-US" dirty="0"/>
            </a:br>
            <a:r>
              <a:rPr lang="en-US" dirty="0"/>
              <a:t>1) Left shift (x &lt;&lt; n)</a:t>
            </a:r>
          </a:p>
          <a:p>
            <a:r>
              <a:rPr lang="en-US" dirty="0"/>
              <a:t>Fill with 0s on right</a:t>
            </a:r>
          </a:p>
          <a:p>
            <a:pPr marL="0" indent="0">
              <a:buNone/>
            </a:pPr>
            <a:r>
              <a:rPr lang="en-US" dirty="0"/>
              <a:t>2) Right shift</a:t>
            </a:r>
          </a:p>
          <a:p>
            <a:r>
              <a:rPr lang="en-US" dirty="0"/>
              <a:t>Arithmetic shift (x &gt;&gt; n) </a:t>
            </a:r>
          </a:p>
          <a:p>
            <a:pPr lvl="1"/>
            <a:r>
              <a:rPr lang="en-US" dirty="0"/>
              <a:t>Signed values</a:t>
            </a:r>
          </a:p>
          <a:p>
            <a:pPr lvl="1"/>
            <a:r>
              <a:rPr lang="en-US" dirty="0"/>
              <a:t>Replicated most significant bit on left</a:t>
            </a:r>
          </a:p>
          <a:p>
            <a:r>
              <a:rPr lang="en-US" dirty="0"/>
              <a:t>Logical shift (x &gt;&gt;&gt; n)</a:t>
            </a:r>
          </a:p>
          <a:p>
            <a:pPr lvl="1"/>
            <a:r>
              <a:rPr lang="en-US" dirty="0"/>
              <a:t>Unsigned values</a:t>
            </a:r>
          </a:p>
          <a:p>
            <a:pPr lvl="1"/>
            <a:r>
              <a:rPr lang="en-US" dirty="0"/>
              <a:t>Fill with 0s on left</a:t>
            </a:r>
          </a:p>
          <a:p>
            <a:pPr marL="0" indent="0">
              <a:buNone/>
            </a:pPr>
            <a:r>
              <a:rPr lang="en-US" dirty="0"/>
              <a:t>IMPORTANT: If you shift by &lt; 0 or &gt;= number of bits in a number is a no-no.</a:t>
            </a:r>
          </a:p>
          <a:p>
            <a:pPr marL="0" indent="0">
              <a:buNone/>
            </a:pPr>
            <a:endParaRPr lang="en-US" dirty="0"/>
          </a:p>
        </p:txBody>
      </p:sp>
      <p:pic>
        <p:nvPicPr>
          <p:cNvPr id="5" name="Picture 4">
            <a:extLst>
              <a:ext uri="{FF2B5EF4-FFF2-40B4-BE49-F238E27FC236}">
                <a16:creationId xmlns:a16="http://schemas.microsoft.com/office/drawing/2014/main" id="{66A0D839-C177-481F-92A0-9A0F1185D968}"/>
              </a:ext>
            </a:extLst>
          </p:cNvPr>
          <p:cNvPicPr>
            <a:picLocks noChangeAspect="1"/>
          </p:cNvPicPr>
          <p:nvPr/>
        </p:nvPicPr>
        <p:blipFill>
          <a:blip r:embed="rId2"/>
          <a:stretch>
            <a:fillRect/>
          </a:stretch>
        </p:blipFill>
        <p:spPr>
          <a:xfrm>
            <a:off x="6810134" y="2638044"/>
            <a:ext cx="3448531" cy="1752845"/>
          </a:xfrm>
          <a:prstGeom prst="rect">
            <a:avLst/>
          </a:prstGeom>
        </p:spPr>
      </p:pic>
    </p:spTree>
    <p:extLst>
      <p:ext uri="{BB962C8B-B14F-4D97-AF65-F5344CB8AC3E}">
        <p14:creationId xmlns:p14="http://schemas.microsoft.com/office/powerpoint/2010/main" val="321093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67901-9FDF-4F84-A477-028A45E37D82}"/>
              </a:ext>
            </a:extLst>
          </p:cNvPr>
          <p:cNvSpPr>
            <a:spLocks noGrp="1"/>
          </p:cNvSpPr>
          <p:nvPr>
            <p:ph type="title"/>
          </p:nvPr>
        </p:nvSpPr>
        <p:spPr/>
        <p:txBody>
          <a:bodyPr/>
          <a:lstStyle/>
          <a:p>
            <a:r>
              <a:rPr lang="en-US" dirty="0"/>
              <a:t>Signed and Unsigned Representation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51C5E36-A801-45F0-ADDC-37906102E90F}"/>
                  </a:ext>
                </a:extLst>
              </p:cNvPr>
              <p:cNvSpPr>
                <a:spLocks noGrp="1"/>
              </p:cNvSpPr>
              <p:nvPr>
                <p:ph idx="1"/>
              </p:nvPr>
            </p:nvSpPr>
            <p:spPr/>
            <p:txBody>
              <a:bodyPr/>
              <a:lstStyle/>
              <a:p>
                <a:pPr marL="0" indent="0">
                  <a:buNone/>
                </a:pPr>
                <a:r>
                  <a:rPr lang="en-US" dirty="0"/>
                  <a:t>Two’s Complement is how we represent </a:t>
                </a:r>
                <a:r>
                  <a:rPr lang="en-US" b="1" dirty="0"/>
                  <a:t>signed </a:t>
                </a:r>
                <a:r>
                  <a:rPr lang="en-US" dirty="0"/>
                  <a:t>numbers in binary.</a:t>
                </a:r>
              </a:p>
              <a:p>
                <a:r>
                  <a:rPr lang="en-US" dirty="0"/>
                  <a:t>We use the MSB to indicate sign (if 0, then nonnegative, otherwise negative) </a:t>
                </a:r>
              </a:p>
              <a:p>
                <a:r>
                  <a:rPr lang="en-US" dirty="0"/>
                  <a:t>Both unsigned and signed numbers are represented by the same </a:t>
                </a:r>
                <a:r>
                  <a:rPr lang="en-US" b="1" dirty="0"/>
                  <a:t>bit patterns </a:t>
                </a:r>
                <a:r>
                  <a:rPr lang="en-US" dirty="0"/>
                  <a:t>but the </a:t>
                </a:r>
                <a:r>
                  <a:rPr lang="en-US" b="1" dirty="0"/>
                  <a:t>meanings </a:t>
                </a:r>
                <a:r>
                  <a:rPr lang="en-US" dirty="0"/>
                  <a:t>are different</a:t>
                </a:r>
              </a:p>
              <a:p>
                <a:r>
                  <a:rPr lang="en-US" dirty="0"/>
                  <a:t>For Two’s Complement, we can compute the negative as ~x+1</a:t>
                </a:r>
              </a:p>
              <a:p>
                <a:pPr marL="0" indent="0">
                  <a:buNone/>
                </a:pPr>
                <a:r>
                  <a:rPr lang="en-US" dirty="0"/>
                  <a:t>Example:</a:t>
                </a:r>
              </a:p>
              <a:p>
                <a:pPr marL="0" indent="0">
                  <a:buNone/>
                </a:pPr>
                <a:r>
                  <a:rPr lang="en-US" dirty="0"/>
                  <a:t>1010 = </a:t>
                </a:r>
                <a14:m>
                  <m:oMath xmlns:m="http://schemas.openxmlformats.org/officeDocument/2006/math">
                    <m:r>
                      <a:rPr lang="en-US" b="0" i="1" smtClean="0">
                        <a:latin typeface="Cambria Math" panose="02040503050406030204" pitchFamily="18" charset="0"/>
                      </a:rPr>
                      <m:t>−8+2=−6</m:t>
                    </m:r>
                  </m:oMath>
                </a14:m>
                <a:endParaRPr lang="en-US" dirty="0"/>
              </a:p>
            </p:txBody>
          </p:sp>
        </mc:Choice>
        <mc:Fallback>
          <p:sp>
            <p:nvSpPr>
              <p:cNvPr id="3" name="Content Placeholder 2">
                <a:extLst>
                  <a:ext uri="{FF2B5EF4-FFF2-40B4-BE49-F238E27FC236}">
                    <a16:creationId xmlns:a16="http://schemas.microsoft.com/office/drawing/2014/main" id="{951C5E36-A801-45F0-ADDC-37906102E90F}"/>
                  </a:ext>
                </a:extLst>
              </p:cNvPr>
              <p:cNvSpPr>
                <a:spLocks noGrp="1" noRot="1" noChangeAspect="1" noMove="1" noResize="1" noEditPoints="1" noAdjustHandles="1" noChangeArrowheads="1" noChangeShapeType="1" noTextEdit="1"/>
              </p:cNvSpPr>
              <p:nvPr>
                <p:ph idx="1"/>
              </p:nvPr>
            </p:nvSpPr>
            <p:spPr>
              <a:blipFill>
                <a:blip r:embed="rId2"/>
                <a:stretch>
                  <a:fillRect l="-631" t="-1179"/>
                </a:stretch>
              </a:blipFill>
            </p:spPr>
            <p:txBody>
              <a:bodyPr/>
              <a:lstStyle/>
              <a:p>
                <a:r>
                  <a:rPr lang="en-US">
                    <a:noFill/>
                  </a:rPr>
                  <a:t> </a:t>
                </a:r>
              </a:p>
            </p:txBody>
          </p:sp>
        </mc:Fallback>
      </mc:AlternateContent>
    </p:spTree>
    <p:extLst>
      <p:ext uri="{BB962C8B-B14F-4D97-AF65-F5344CB8AC3E}">
        <p14:creationId xmlns:p14="http://schemas.microsoft.com/office/powerpoint/2010/main" val="219173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01C9-F101-4C7D-BEB0-DE581D020210}"/>
              </a:ext>
            </a:extLst>
          </p:cNvPr>
          <p:cNvSpPr>
            <a:spLocks noGrp="1"/>
          </p:cNvSpPr>
          <p:nvPr>
            <p:ph type="title"/>
          </p:nvPr>
        </p:nvSpPr>
        <p:spPr/>
        <p:txBody>
          <a:bodyPr>
            <a:normAutofit fontScale="90000"/>
          </a:bodyPr>
          <a:lstStyle/>
          <a:p>
            <a:r>
              <a:rPr lang="en-US" dirty="0"/>
              <a:t>Hickory Dickory Dock, Think about Two’s Complement like a Clock</a:t>
            </a:r>
          </a:p>
        </p:txBody>
      </p:sp>
      <p:sp>
        <p:nvSpPr>
          <p:cNvPr id="3" name="Content Placeholder 2">
            <a:extLst>
              <a:ext uri="{FF2B5EF4-FFF2-40B4-BE49-F238E27FC236}">
                <a16:creationId xmlns:a16="http://schemas.microsoft.com/office/drawing/2014/main" id="{6565749D-AF02-409C-8376-296B7E0078FB}"/>
              </a:ext>
            </a:extLst>
          </p:cNvPr>
          <p:cNvSpPr>
            <a:spLocks noGrp="1"/>
          </p:cNvSpPr>
          <p:nvPr>
            <p:ph idx="1"/>
          </p:nvPr>
        </p:nvSpPr>
        <p:spPr/>
        <p:txBody>
          <a:bodyPr/>
          <a:lstStyle/>
          <a:p>
            <a:pPr marL="0" indent="0">
              <a:buNone/>
            </a:pPr>
            <a:r>
              <a:rPr lang="en-US" dirty="0"/>
              <a:t>When we want to consider two’s complement inverses of each other, think of them as like opposite sides of a clock.</a:t>
            </a:r>
          </a:p>
        </p:txBody>
      </p:sp>
      <p:pic>
        <p:nvPicPr>
          <p:cNvPr id="4" name="Picture 3">
            <a:extLst>
              <a:ext uri="{FF2B5EF4-FFF2-40B4-BE49-F238E27FC236}">
                <a16:creationId xmlns:a16="http://schemas.microsoft.com/office/drawing/2014/main" id="{B82BA650-4767-4B0C-8411-609EF9094E1F}"/>
              </a:ext>
            </a:extLst>
          </p:cNvPr>
          <p:cNvPicPr>
            <a:picLocks noChangeAspect="1"/>
          </p:cNvPicPr>
          <p:nvPr/>
        </p:nvPicPr>
        <p:blipFill>
          <a:blip r:embed="rId2"/>
          <a:stretch>
            <a:fillRect/>
          </a:stretch>
        </p:blipFill>
        <p:spPr>
          <a:xfrm>
            <a:off x="4028772" y="3429000"/>
            <a:ext cx="4344006" cy="2429214"/>
          </a:xfrm>
          <a:prstGeom prst="rect">
            <a:avLst/>
          </a:prstGeom>
        </p:spPr>
      </p:pic>
    </p:spTree>
    <p:extLst>
      <p:ext uri="{BB962C8B-B14F-4D97-AF65-F5344CB8AC3E}">
        <p14:creationId xmlns:p14="http://schemas.microsoft.com/office/powerpoint/2010/main" val="76915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50498-35C3-4689-846B-87AAE0344B44}"/>
              </a:ext>
            </a:extLst>
          </p:cNvPr>
          <p:cNvSpPr>
            <a:spLocks noGrp="1"/>
          </p:cNvSpPr>
          <p:nvPr>
            <p:ph type="title"/>
          </p:nvPr>
        </p:nvSpPr>
        <p:spPr/>
        <p:txBody>
          <a:bodyPr/>
          <a:lstStyle/>
          <a:p>
            <a:r>
              <a:rPr lang="en-US" dirty="0"/>
              <a:t>Binary Addition</a:t>
            </a:r>
          </a:p>
        </p:txBody>
      </p:sp>
      <p:sp>
        <p:nvSpPr>
          <p:cNvPr id="3" name="Content Placeholder 2">
            <a:extLst>
              <a:ext uri="{FF2B5EF4-FFF2-40B4-BE49-F238E27FC236}">
                <a16:creationId xmlns:a16="http://schemas.microsoft.com/office/drawing/2014/main" id="{B63B1365-67E6-4EDB-BAE2-C014CA2906A9}"/>
              </a:ext>
            </a:extLst>
          </p:cNvPr>
          <p:cNvSpPr>
            <a:spLocks noGrp="1"/>
          </p:cNvSpPr>
          <p:nvPr>
            <p:ph idx="1"/>
          </p:nvPr>
        </p:nvSpPr>
        <p:spPr/>
        <p:txBody>
          <a:bodyPr/>
          <a:lstStyle/>
          <a:p>
            <a:pPr marL="0" indent="0">
              <a:buNone/>
            </a:pPr>
            <a:r>
              <a:rPr lang="en-US" dirty="0"/>
              <a:t>Nothing really that new… just under a different number system!</a:t>
            </a:r>
          </a:p>
        </p:txBody>
      </p:sp>
      <p:pic>
        <p:nvPicPr>
          <p:cNvPr id="5" name="Picture 4">
            <a:extLst>
              <a:ext uri="{FF2B5EF4-FFF2-40B4-BE49-F238E27FC236}">
                <a16:creationId xmlns:a16="http://schemas.microsoft.com/office/drawing/2014/main" id="{D098C2A9-34D2-4CF1-8F7E-B0188FFFEB48}"/>
              </a:ext>
            </a:extLst>
          </p:cNvPr>
          <p:cNvPicPr>
            <a:picLocks noChangeAspect="1"/>
          </p:cNvPicPr>
          <p:nvPr/>
        </p:nvPicPr>
        <p:blipFill>
          <a:blip r:embed="rId2"/>
          <a:stretch>
            <a:fillRect/>
          </a:stretch>
        </p:blipFill>
        <p:spPr>
          <a:xfrm>
            <a:off x="2906375" y="3190713"/>
            <a:ext cx="6173061" cy="2324424"/>
          </a:xfrm>
          <a:prstGeom prst="rect">
            <a:avLst/>
          </a:prstGeom>
        </p:spPr>
      </p:pic>
    </p:spTree>
    <p:extLst>
      <p:ext uri="{BB962C8B-B14F-4D97-AF65-F5344CB8AC3E}">
        <p14:creationId xmlns:p14="http://schemas.microsoft.com/office/powerpoint/2010/main" val="204368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07E98-838F-47FB-BE06-707DE385E9E8}"/>
              </a:ext>
            </a:extLst>
          </p:cNvPr>
          <p:cNvSpPr>
            <a:spLocks noGrp="1"/>
          </p:cNvSpPr>
          <p:nvPr>
            <p:ph type="title"/>
          </p:nvPr>
        </p:nvSpPr>
        <p:spPr/>
        <p:txBody>
          <a:bodyPr/>
          <a:lstStyle/>
          <a:p>
            <a:r>
              <a:rPr lang="en-US" dirty="0"/>
              <a:t>Overflow</a:t>
            </a:r>
          </a:p>
        </p:txBody>
      </p:sp>
      <p:sp>
        <p:nvSpPr>
          <p:cNvPr id="3" name="Content Placeholder 2">
            <a:extLst>
              <a:ext uri="{FF2B5EF4-FFF2-40B4-BE49-F238E27FC236}">
                <a16:creationId xmlns:a16="http://schemas.microsoft.com/office/drawing/2014/main" id="{60BB3706-BB78-48CF-A470-5D6915C7BF4A}"/>
              </a:ext>
            </a:extLst>
          </p:cNvPr>
          <p:cNvSpPr>
            <a:spLocks noGrp="1"/>
          </p:cNvSpPr>
          <p:nvPr>
            <p:ph idx="1"/>
          </p:nvPr>
        </p:nvSpPr>
        <p:spPr/>
        <p:txBody>
          <a:bodyPr/>
          <a:lstStyle/>
          <a:p>
            <a:pPr marL="0" indent="0">
              <a:buNone/>
            </a:pPr>
            <a:r>
              <a:rPr lang="en-US" dirty="0"/>
              <a:t>When we add two 32-bit numbers, we might get a 33-bit result… but how do we know? </a:t>
            </a:r>
          </a:p>
          <a:p>
            <a:pPr marL="342900" indent="-342900">
              <a:buAutoNum type="arabicParenR"/>
            </a:pPr>
            <a:r>
              <a:rPr lang="en-US" dirty="0"/>
              <a:t>Unsigned: if sum is smaller then either added, we got overflow</a:t>
            </a:r>
          </a:p>
          <a:p>
            <a:pPr marL="342900" indent="-342900">
              <a:buAutoNum type="arabicParenR"/>
            </a:pPr>
            <a:r>
              <a:rPr lang="en-US" dirty="0"/>
              <a:t>Signed: We add two numbers with the same sign, and we got a different sign</a:t>
            </a:r>
          </a:p>
        </p:txBody>
      </p:sp>
      <p:pic>
        <p:nvPicPr>
          <p:cNvPr id="4" name="Picture 3">
            <a:extLst>
              <a:ext uri="{FF2B5EF4-FFF2-40B4-BE49-F238E27FC236}">
                <a16:creationId xmlns:a16="http://schemas.microsoft.com/office/drawing/2014/main" id="{E394B19B-4E87-47F9-AB4E-CE518C882F9B}"/>
              </a:ext>
            </a:extLst>
          </p:cNvPr>
          <p:cNvPicPr>
            <a:picLocks noChangeAspect="1"/>
          </p:cNvPicPr>
          <p:nvPr/>
        </p:nvPicPr>
        <p:blipFill>
          <a:blip r:embed="rId2"/>
          <a:stretch>
            <a:fillRect/>
          </a:stretch>
        </p:blipFill>
        <p:spPr>
          <a:xfrm>
            <a:off x="3819222" y="4189035"/>
            <a:ext cx="4344006" cy="2429214"/>
          </a:xfrm>
          <a:prstGeom prst="rect">
            <a:avLst/>
          </a:prstGeom>
        </p:spPr>
      </p:pic>
    </p:spTree>
    <p:extLst>
      <p:ext uri="{BB962C8B-B14F-4D97-AF65-F5344CB8AC3E}">
        <p14:creationId xmlns:p14="http://schemas.microsoft.com/office/powerpoint/2010/main" val="105781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8C390-0EFF-4E77-ACBB-696EA0CA955D}"/>
              </a:ext>
            </a:extLst>
          </p:cNvPr>
          <p:cNvSpPr>
            <a:spLocks noGrp="1"/>
          </p:cNvSpPr>
          <p:nvPr>
            <p:ph type="title"/>
          </p:nvPr>
        </p:nvSpPr>
        <p:spPr/>
        <p:txBody>
          <a:bodyPr/>
          <a:lstStyle/>
          <a:p>
            <a:r>
              <a:rPr lang="en-US" dirty="0"/>
              <a:t>Range of Numbers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84DD0D9-08AD-41AD-A807-61DE11B05AC8}"/>
                  </a:ext>
                </a:extLst>
              </p:cNvPr>
              <p:cNvSpPr>
                <a:spLocks noGrp="1"/>
              </p:cNvSpPr>
              <p:nvPr>
                <p:ph idx="1"/>
              </p:nvPr>
            </p:nvSpPr>
            <p:spPr/>
            <p:txBody>
              <a:bodyPr/>
              <a:lstStyle/>
              <a:p>
                <a:pPr marL="0" indent="0">
                  <a:buNone/>
                </a:pPr>
                <a:r>
                  <a:rPr lang="en-US" dirty="0"/>
                  <a:t>We want to represent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oMath>
                </a14:m>
                <a:r>
                  <a:rPr lang="en-US" dirty="0"/>
                  <a:t> number with </a:t>
                </a:r>
                <a14:m>
                  <m:oMath xmlns:m="http://schemas.openxmlformats.org/officeDocument/2006/math">
                    <m:r>
                      <a:rPr lang="en-US" b="0" i="1" smtClean="0">
                        <a:latin typeface="Cambria Math" panose="02040503050406030204" pitchFamily="18" charset="0"/>
                      </a:rPr>
                      <m:t>𝑛</m:t>
                    </m:r>
                  </m:oMath>
                </a14:m>
                <a:r>
                  <a:rPr lang="en-US" dirty="0"/>
                  <a:t> bits:</a:t>
                </a:r>
              </a:p>
              <a:p>
                <a:pPr marL="342900" indent="-342900">
                  <a:buAutoNum type="arabicParenR"/>
                </a:pPr>
                <a:r>
                  <a:rPr lang="en-US" dirty="0"/>
                  <a:t>For unsigned, we have: </a:t>
                </a:r>
                <a14:m>
                  <m:oMath xmlns:m="http://schemas.openxmlformats.org/officeDocument/2006/math">
                    <m:r>
                      <a:rPr lang="en-US" b="0" i="1" smtClean="0">
                        <a:latin typeface="Cambria Math" panose="02040503050406030204" pitchFamily="18" charset="0"/>
                      </a:rPr>
                      <m:t>0</m:t>
                    </m:r>
                  </m:oMath>
                </a14:m>
                <a:r>
                  <a:rPr lang="en-US" dirty="0"/>
                  <a:t> to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r>
                      <a:rPr lang="en-US" b="0" i="1" smtClean="0">
                        <a:latin typeface="Cambria Math" panose="02040503050406030204" pitchFamily="18" charset="0"/>
                      </a:rPr>
                      <m:t>−1</m:t>
                    </m:r>
                  </m:oMath>
                </a14:m>
                <a:endParaRPr lang="en-US" dirty="0"/>
              </a:p>
              <a:p>
                <a:pPr marL="342900" indent="-342900">
                  <a:buAutoNum type="arabicParenR"/>
                </a:pPr>
                <a:r>
                  <a:rPr lang="en-US" dirty="0"/>
                  <a:t>For signed, we have: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r>
                          <a:rPr lang="en-US" b="0" i="1" smtClean="0">
                            <a:latin typeface="Cambria Math" panose="02040503050406030204" pitchFamily="18" charset="0"/>
                          </a:rPr>
                          <m:t>−1</m:t>
                        </m:r>
                      </m:sup>
                    </m:sSup>
                  </m:oMath>
                </a14:m>
                <a:r>
                  <a:rPr lang="en-US" dirty="0"/>
                  <a:t> to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r>
                          <a:rPr lang="en-US" b="0" i="1" smtClean="0">
                            <a:latin typeface="Cambria Math" panose="02040503050406030204" pitchFamily="18" charset="0"/>
                          </a:rPr>
                          <m:t>−1</m:t>
                        </m:r>
                      </m:sup>
                    </m:sSup>
                    <m:r>
                      <a:rPr lang="en-US" b="0" i="1" smtClean="0">
                        <a:latin typeface="Cambria Math" panose="02040503050406030204" pitchFamily="18" charset="0"/>
                      </a:rPr>
                      <m:t>−1</m:t>
                    </m:r>
                  </m:oMath>
                </a14:m>
                <a:endParaRPr lang="en-US" dirty="0"/>
              </a:p>
              <a:p>
                <a:pPr marL="0" indent="0">
                  <a:buNone/>
                </a:pPr>
                <a:r>
                  <a:rPr lang="en-US" dirty="0"/>
                  <a:t>Remember how integers were 32-bits? So that means our range is:</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31</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31</m:t>
                          </m:r>
                        </m:sup>
                      </m:sSup>
                      <m:r>
                        <a:rPr lang="en-US" b="0" i="1" smtClean="0">
                          <a:latin typeface="Cambria Math" panose="02040503050406030204" pitchFamily="18" charset="0"/>
                        </a:rPr>
                        <m:t>−1</m:t>
                      </m:r>
                    </m:oMath>
                  </m:oMathPara>
                </a14:m>
                <a:endParaRPr lang="en-US" dirty="0"/>
              </a:p>
              <a:p>
                <a:pPr marL="0" indent="0">
                  <a:buNone/>
                </a:pPr>
                <a:r>
                  <a:rPr lang="en-US" dirty="0"/>
                  <a:t>For bytes it is:</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7</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7</m:t>
                          </m:r>
                        </m:sup>
                      </m:sSup>
                      <m:r>
                        <a:rPr lang="en-US" b="0" i="1" smtClean="0">
                          <a:latin typeface="Cambria Math" panose="02040503050406030204" pitchFamily="18" charset="0"/>
                        </a:rPr>
                        <m:t>=−128 −127</m:t>
                      </m:r>
                    </m:oMath>
                  </m:oMathPara>
                </a14:m>
                <a:endParaRPr lang="en-US" dirty="0"/>
              </a:p>
            </p:txBody>
          </p:sp>
        </mc:Choice>
        <mc:Fallback>
          <p:sp>
            <p:nvSpPr>
              <p:cNvPr id="3" name="Content Placeholder 2">
                <a:extLst>
                  <a:ext uri="{FF2B5EF4-FFF2-40B4-BE49-F238E27FC236}">
                    <a16:creationId xmlns:a16="http://schemas.microsoft.com/office/drawing/2014/main" id="{A84DD0D9-08AD-41AD-A807-61DE11B05AC8}"/>
                  </a:ext>
                </a:extLst>
              </p:cNvPr>
              <p:cNvSpPr>
                <a:spLocks noGrp="1" noRot="1" noChangeAspect="1" noMove="1" noResize="1" noEditPoints="1" noAdjustHandles="1" noChangeArrowheads="1" noChangeShapeType="1" noTextEdit="1"/>
              </p:cNvSpPr>
              <p:nvPr>
                <p:ph idx="1"/>
              </p:nvPr>
            </p:nvSpPr>
            <p:spPr>
              <a:blipFill>
                <a:blip r:embed="rId2"/>
                <a:stretch>
                  <a:fillRect l="-631" t="-1179"/>
                </a:stretch>
              </a:blipFill>
            </p:spPr>
            <p:txBody>
              <a:bodyPr/>
              <a:lstStyle/>
              <a:p>
                <a:r>
                  <a:rPr lang="en-US">
                    <a:noFill/>
                  </a:rPr>
                  <a:t> </a:t>
                </a:r>
              </a:p>
            </p:txBody>
          </p:sp>
        </mc:Fallback>
      </mc:AlternateContent>
    </p:spTree>
    <p:extLst>
      <p:ext uri="{BB962C8B-B14F-4D97-AF65-F5344CB8AC3E}">
        <p14:creationId xmlns:p14="http://schemas.microsoft.com/office/powerpoint/2010/main" val="317122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3A27B-9231-4D8D-B3C4-8A3116B14E34}"/>
              </a:ext>
            </a:extLst>
          </p:cNvPr>
          <p:cNvSpPr>
            <a:spLocks noGrp="1"/>
          </p:cNvSpPr>
          <p:nvPr>
            <p:ph type="title"/>
          </p:nvPr>
        </p:nvSpPr>
        <p:spPr/>
        <p:txBody>
          <a:bodyPr/>
          <a:lstStyle/>
          <a:p>
            <a:r>
              <a:rPr lang="en-US" dirty="0"/>
              <a:t>Bit masking</a:t>
            </a:r>
          </a:p>
        </p:txBody>
      </p:sp>
      <p:sp>
        <p:nvSpPr>
          <p:cNvPr id="3" name="Content Placeholder 2">
            <a:extLst>
              <a:ext uri="{FF2B5EF4-FFF2-40B4-BE49-F238E27FC236}">
                <a16:creationId xmlns:a16="http://schemas.microsoft.com/office/drawing/2014/main" id="{97539AAC-F1BB-4102-809D-FECC72BF1077}"/>
              </a:ext>
            </a:extLst>
          </p:cNvPr>
          <p:cNvSpPr>
            <a:spLocks noGrp="1"/>
          </p:cNvSpPr>
          <p:nvPr>
            <p:ph idx="1"/>
          </p:nvPr>
        </p:nvSpPr>
        <p:spPr/>
        <p:txBody>
          <a:bodyPr/>
          <a:lstStyle/>
          <a:p>
            <a:pPr marL="0" indent="0">
              <a:buNone/>
            </a:pPr>
            <a:r>
              <a:rPr lang="en-US" dirty="0"/>
              <a:t>Bit masking is incredibly useful especially when you want to look at a certain part of a number.</a:t>
            </a:r>
          </a:p>
          <a:p>
            <a:pPr marL="0" indent="0">
              <a:buNone/>
            </a:pPr>
            <a:endParaRPr lang="en-US" dirty="0"/>
          </a:p>
          <a:p>
            <a:pPr marL="0" indent="0">
              <a:buNone/>
            </a:pPr>
            <a:r>
              <a:rPr lang="en-US" dirty="0"/>
              <a:t>For example, if I want to determine if a number is odd:</a:t>
            </a:r>
          </a:p>
          <a:p>
            <a:pPr marL="0" indent="0">
              <a:buNone/>
            </a:pPr>
            <a:r>
              <a:rPr lang="en-US" dirty="0"/>
              <a:t>I can simply do: (x&amp;0x1) != 0x1</a:t>
            </a:r>
          </a:p>
          <a:p>
            <a:pPr marL="0" indent="0">
              <a:buNone/>
            </a:pPr>
            <a:endParaRPr lang="en-US" dirty="0"/>
          </a:p>
          <a:p>
            <a:pPr marL="0" indent="0">
              <a:buNone/>
            </a:pPr>
            <a:r>
              <a:rPr lang="en-US" dirty="0"/>
              <a:t>This will be incredibly useful for the project, as I can also use it toggle bits off and on.</a:t>
            </a:r>
          </a:p>
          <a:p>
            <a:pPr marL="0" indent="0">
              <a:buNone/>
            </a:pPr>
            <a:endParaRPr lang="en-US" dirty="0"/>
          </a:p>
        </p:txBody>
      </p:sp>
    </p:spTree>
    <p:extLst>
      <p:ext uri="{BB962C8B-B14F-4D97-AF65-F5344CB8AC3E}">
        <p14:creationId xmlns:p14="http://schemas.microsoft.com/office/powerpoint/2010/main" val="342218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A1486-9752-4BE3-94E8-FACB75D537E9}"/>
              </a:ext>
            </a:extLst>
          </p:cNvPr>
          <p:cNvSpPr>
            <a:spLocks noGrp="1"/>
          </p:cNvSpPr>
          <p:nvPr>
            <p:ph type="ctrTitle"/>
          </p:nvPr>
        </p:nvSpPr>
        <p:spPr/>
        <p:txBody>
          <a:bodyPr/>
          <a:lstStyle/>
          <a:p>
            <a:r>
              <a:rPr lang="en-US" dirty="0"/>
              <a:t>Back to the Project</a:t>
            </a:r>
          </a:p>
        </p:txBody>
      </p:sp>
    </p:spTree>
    <p:extLst>
      <p:ext uri="{BB962C8B-B14F-4D97-AF65-F5344CB8AC3E}">
        <p14:creationId xmlns:p14="http://schemas.microsoft.com/office/powerpoint/2010/main" val="9296014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7215F-6B33-4BEA-A116-FC80C3B1E6AB}"/>
              </a:ext>
            </a:extLst>
          </p:cNvPr>
          <p:cNvSpPr>
            <a:spLocks noGrp="1"/>
          </p:cNvSpPr>
          <p:nvPr>
            <p:ph type="title"/>
          </p:nvPr>
        </p:nvSpPr>
        <p:spPr/>
        <p:txBody>
          <a:bodyPr/>
          <a:lstStyle/>
          <a:p>
            <a:r>
              <a:rPr lang="en-US" dirty="0"/>
              <a:t>Hefty Integer Representation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A46E098-BCD4-4A31-A31D-CBD7A7F094EE}"/>
                  </a:ext>
                </a:extLst>
              </p:cNvPr>
              <p:cNvSpPr>
                <a:spLocks noGrp="1"/>
              </p:cNvSpPr>
              <p:nvPr>
                <p:ph idx="1"/>
              </p:nvPr>
            </p:nvSpPr>
            <p:spPr/>
            <p:txBody>
              <a:bodyPr/>
              <a:lstStyle/>
              <a:p>
                <a:pPr marL="0" indent="0">
                  <a:buNone/>
                </a:pPr>
                <a:r>
                  <a:rPr lang="en-US" dirty="0"/>
                  <a:t>Okay… we should all be on the same page now… otherwise, let’s chat more…</a:t>
                </a:r>
              </a:p>
              <a:p>
                <a:pPr marL="0" indent="0">
                  <a:buNone/>
                </a:pPr>
                <a:r>
                  <a:rPr lang="en-US" dirty="0"/>
                  <a:t>Here, we are representing an </a:t>
                </a:r>
                <a14:m>
                  <m:oMath xmlns:m="http://schemas.openxmlformats.org/officeDocument/2006/math">
                    <m:r>
                      <a:rPr lang="en-US" b="0" i="1" smtClean="0">
                        <a:latin typeface="Cambria Math" panose="02040503050406030204" pitchFamily="18" charset="0"/>
                      </a:rPr>
                      <m:t>𝑛</m:t>
                    </m:r>
                  </m:oMath>
                </a14:m>
                <a:r>
                  <a:rPr lang="en-US" dirty="0"/>
                  <a:t>-bit number using a byte array.</a:t>
                </a:r>
              </a:p>
              <a:p>
                <a:r>
                  <a:rPr lang="en-US" dirty="0"/>
                  <a:t>So, this could be 8 bits, 128 bits, … 100000 bits</a:t>
                </a:r>
              </a:p>
              <a:p>
                <a:pPr marL="0" indent="0">
                  <a:buNone/>
                </a:pPr>
                <a:r>
                  <a:rPr lang="en-US" dirty="0"/>
                  <a:t>Since a byte is 8 bits, we’re actually representing the number in its binary form as entries in an array.</a:t>
                </a:r>
              </a:p>
              <a:p>
                <a:r>
                  <a:rPr lang="en-US" dirty="0"/>
                  <a:t>So the first element is the MSB (leftmost 8 bits)</a:t>
                </a:r>
              </a:p>
              <a:p>
                <a:pPr marL="0" indent="0">
                  <a:buNone/>
                </a:pPr>
                <a:r>
                  <a:rPr lang="en-US" dirty="0"/>
                  <a:t>We have something like:</a:t>
                </a:r>
              </a:p>
              <a:p>
                <a:pPr marL="0" indent="0">
                  <a:buNone/>
                </a:pPr>
                <a:r>
                  <a:rPr lang="en-US" dirty="0"/>
                  <a:t>[1, 4] = [0000 0001, 0000 0100]</a:t>
                </a:r>
              </a:p>
            </p:txBody>
          </p:sp>
        </mc:Choice>
        <mc:Fallback>
          <p:sp>
            <p:nvSpPr>
              <p:cNvPr id="3" name="Content Placeholder 2">
                <a:extLst>
                  <a:ext uri="{FF2B5EF4-FFF2-40B4-BE49-F238E27FC236}">
                    <a16:creationId xmlns:a16="http://schemas.microsoft.com/office/drawing/2014/main" id="{CA46E098-BCD4-4A31-A31D-CBD7A7F094EE}"/>
                  </a:ext>
                </a:extLst>
              </p:cNvPr>
              <p:cNvSpPr>
                <a:spLocks noGrp="1" noRot="1" noChangeAspect="1" noMove="1" noResize="1" noEditPoints="1" noAdjustHandles="1" noChangeArrowheads="1" noChangeShapeType="1" noTextEdit="1"/>
              </p:cNvSpPr>
              <p:nvPr>
                <p:ph idx="1"/>
              </p:nvPr>
            </p:nvSpPr>
            <p:spPr>
              <a:blipFill>
                <a:blip r:embed="rId2"/>
                <a:stretch>
                  <a:fillRect l="-631" t="-1179" r="-473" b="-1375"/>
                </a:stretch>
              </a:blipFill>
            </p:spPr>
            <p:txBody>
              <a:bodyPr/>
              <a:lstStyle/>
              <a:p>
                <a:r>
                  <a:rPr lang="en-US">
                    <a:noFill/>
                  </a:rPr>
                  <a:t> </a:t>
                </a:r>
              </a:p>
            </p:txBody>
          </p:sp>
        </mc:Fallback>
      </mc:AlternateContent>
    </p:spTree>
    <p:extLst>
      <p:ext uri="{BB962C8B-B14F-4D97-AF65-F5344CB8AC3E}">
        <p14:creationId xmlns:p14="http://schemas.microsoft.com/office/powerpoint/2010/main" val="95609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F29F5-656C-44A0-B8CC-CA1AC14D4452}"/>
              </a:ext>
            </a:extLst>
          </p:cNvPr>
          <p:cNvSpPr>
            <a:spLocks noGrp="1"/>
          </p:cNvSpPr>
          <p:nvPr>
            <p:ph type="title"/>
          </p:nvPr>
        </p:nvSpPr>
        <p:spPr/>
        <p:txBody>
          <a:bodyPr/>
          <a:lstStyle/>
          <a:p>
            <a:r>
              <a:rPr lang="en-US" dirty="0"/>
              <a:t>GCD Example</a:t>
            </a:r>
          </a:p>
        </p:txBody>
      </p:sp>
      <p:sp>
        <p:nvSpPr>
          <p:cNvPr id="3" name="Content Placeholder 2">
            <a:extLst>
              <a:ext uri="{FF2B5EF4-FFF2-40B4-BE49-F238E27FC236}">
                <a16:creationId xmlns:a16="http://schemas.microsoft.com/office/drawing/2014/main" id="{29E2B281-1042-49A8-8C7D-108716E2B830}"/>
              </a:ext>
            </a:extLst>
          </p:cNvPr>
          <p:cNvSpPr>
            <a:spLocks noGrp="1"/>
          </p:cNvSpPr>
          <p:nvPr>
            <p:ph idx="1"/>
          </p:nvPr>
        </p:nvSpPr>
        <p:spPr/>
        <p:txBody>
          <a:bodyPr/>
          <a:lstStyle/>
          <a:p>
            <a:pPr marL="0" indent="0">
              <a:buNone/>
            </a:pPr>
            <a:r>
              <a:rPr lang="en-US" dirty="0" err="1"/>
              <a:t>gcd</a:t>
            </a:r>
            <a:r>
              <a:rPr lang="en-US" dirty="0"/>
              <a:t>(10, 45)</a:t>
            </a:r>
          </a:p>
          <a:p>
            <a:pPr marL="0" indent="0">
              <a:buNone/>
            </a:pPr>
            <a:r>
              <a:rPr lang="en-US" dirty="0" err="1"/>
              <a:t>gcd</a:t>
            </a:r>
            <a:r>
              <a:rPr lang="en-US" dirty="0"/>
              <a:t>(1701, 3768)</a:t>
            </a:r>
          </a:p>
          <a:p>
            <a:pPr marL="0" indent="0">
              <a:buNone/>
            </a:pPr>
            <a:r>
              <a:rPr lang="en-US" dirty="0" err="1"/>
              <a:t>gcd</a:t>
            </a:r>
            <a:r>
              <a:rPr lang="en-US" dirty="0"/>
              <a:t>(24 ,60)</a:t>
            </a:r>
          </a:p>
        </p:txBody>
      </p:sp>
    </p:spTree>
    <p:extLst>
      <p:ext uri="{BB962C8B-B14F-4D97-AF65-F5344CB8AC3E}">
        <p14:creationId xmlns:p14="http://schemas.microsoft.com/office/powerpoint/2010/main" val="70126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25C8B-2A3A-429E-8A76-CDF61BB25690}"/>
              </a:ext>
            </a:extLst>
          </p:cNvPr>
          <p:cNvSpPr>
            <a:spLocks noGrp="1"/>
          </p:cNvSpPr>
          <p:nvPr>
            <p:ph type="title"/>
          </p:nvPr>
        </p:nvSpPr>
        <p:spPr/>
        <p:txBody>
          <a:bodyPr/>
          <a:lstStyle/>
          <a:p>
            <a:r>
              <a:rPr lang="en-US" dirty="0"/>
              <a:t>Hefty Integer</a:t>
            </a:r>
          </a:p>
        </p:txBody>
      </p:sp>
      <p:sp>
        <p:nvSpPr>
          <p:cNvPr id="3" name="Content Placeholder 2">
            <a:extLst>
              <a:ext uri="{FF2B5EF4-FFF2-40B4-BE49-F238E27FC236}">
                <a16:creationId xmlns:a16="http://schemas.microsoft.com/office/drawing/2014/main" id="{02446605-EA48-470A-82A8-55878066E813}"/>
              </a:ext>
            </a:extLst>
          </p:cNvPr>
          <p:cNvSpPr>
            <a:spLocks noGrp="1"/>
          </p:cNvSpPr>
          <p:nvPr>
            <p:ph idx="1"/>
          </p:nvPr>
        </p:nvSpPr>
        <p:spPr/>
        <p:txBody>
          <a:bodyPr/>
          <a:lstStyle/>
          <a:p>
            <a:pPr marL="0" indent="0">
              <a:buNone/>
            </a:pPr>
            <a:r>
              <a:rPr lang="en-US" dirty="0"/>
              <a:t>But what can you really do with that?</a:t>
            </a:r>
          </a:p>
          <a:p>
            <a:r>
              <a:rPr lang="en-US" dirty="0"/>
              <a:t>We can’t do operations bit-by-bit…</a:t>
            </a:r>
          </a:p>
          <a:p>
            <a:pPr marL="0" indent="0">
              <a:buNone/>
            </a:pPr>
            <a:r>
              <a:rPr lang="en-US" dirty="0"/>
              <a:t>If we multiply, we can’t just add to a single byte… we </a:t>
            </a:r>
            <a:r>
              <a:rPr lang="en-US" dirty="0" err="1"/>
              <a:t>gotta</a:t>
            </a:r>
            <a:r>
              <a:rPr lang="en-US" dirty="0"/>
              <a:t> apply it to all of the entries in the byte array…</a:t>
            </a:r>
          </a:p>
          <a:p>
            <a:r>
              <a:rPr lang="en-US" dirty="0"/>
              <a:t>But there’s more… </a:t>
            </a:r>
          </a:p>
          <a:p>
            <a:r>
              <a:rPr lang="en-US" dirty="0"/>
              <a:t>In order to do an operation on a single bit of a byte… we </a:t>
            </a:r>
            <a:r>
              <a:rPr lang="en-US" dirty="0" err="1"/>
              <a:t>gotta</a:t>
            </a:r>
            <a:r>
              <a:rPr lang="en-US" dirty="0"/>
              <a:t>… use bitmasks or certain bitwise operations….</a:t>
            </a:r>
          </a:p>
        </p:txBody>
      </p:sp>
    </p:spTree>
    <p:extLst>
      <p:ext uri="{BB962C8B-B14F-4D97-AF65-F5344CB8AC3E}">
        <p14:creationId xmlns:p14="http://schemas.microsoft.com/office/powerpoint/2010/main" val="2670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D3C22-D4BC-4348-B7B5-C62D1D78F303}"/>
              </a:ext>
            </a:extLst>
          </p:cNvPr>
          <p:cNvSpPr>
            <a:spLocks noGrp="1"/>
          </p:cNvSpPr>
          <p:nvPr>
            <p:ph type="title"/>
          </p:nvPr>
        </p:nvSpPr>
        <p:spPr>
          <a:xfrm>
            <a:off x="804672" y="964692"/>
            <a:ext cx="3066937" cy="1188720"/>
          </a:xfrm>
        </p:spPr>
        <p:txBody>
          <a:bodyPr>
            <a:normAutofit/>
          </a:bodyPr>
          <a:lstStyle/>
          <a:p>
            <a:r>
              <a:rPr lang="en-US" sz="2000" err="1"/>
              <a:t>Gradeschool</a:t>
            </a:r>
            <a:r>
              <a:rPr lang="en-US" sz="2000"/>
              <a:t> Multiplication Algorithm</a:t>
            </a:r>
          </a:p>
        </p:txBody>
      </p:sp>
      <p:sp>
        <p:nvSpPr>
          <p:cNvPr id="3" name="Content Placeholder 2">
            <a:extLst>
              <a:ext uri="{FF2B5EF4-FFF2-40B4-BE49-F238E27FC236}">
                <a16:creationId xmlns:a16="http://schemas.microsoft.com/office/drawing/2014/main" id="{14604338-5AC9-45C4-99D5-0ED8C9C348AF}"/>
              </a:ext>
            </a:extLst>
          </p:cNvPr>
          <p:cNvSpPr>
            <a:spLocks noGrp="1"/>
          </p:cNvSpPr>
          <p:nvPr>
            <p:ph idx="1"/>
          </p:nvPr>
        </p:nvSpPr>
        <p:spPr>
          <a:xfrm>
            <a:off x="803244" y="2638044"/>
            <a:ext cx="3063765" cy="3263206"/>
          </a:xfrm>
        </p:spPr>
        <p:txBody>
          <a:bodyPr>
            <a:normAutofit/>
          </a:bodyPr>
          <a:lstStyle/>
          <a:p>
            <a:pPr marL="0" indent="0">
              <a:buNone/>
            </a:pPr>
            <a:r>
              <a:rPr lang="en-US" dirty="0"/>
              <a:t>multiply() is actually quite difficult:</a:t>
            </a:r>
          </a:p>
          <a:p>
            <a:r>
              <a:rPr lang="en-US" dirty="0"/>
              <a:t>Because… if you multiply two 32-bit numbers, you could get a 64-bit result…</a:t>
            </a:r>
          </a:p>
          <a:p>
            <a:pPr marL="0" indent="0">
              <a:buNone/>
            </a:pPr>
            <a:r>
              <a:rPr lang="en-US" dirty="0"/>
              <a:t>Here is a 32-bit multiplication algorithm: </a:t>
            </a:r>
          </a:p>
          <a:p>
            <a:r>
              <a:rPr lang="en-US" dirty="0"/>
              <a:t>It is not easy to bring this to a general n-bit multiplication algorithm, but still doable:</a:t>
            </a:r>
          </a:p>
          <a:p>
            <a:pPr marL="0" indent="0">
              <a:buNone/>
            </a:pPr>
            <a:endParaRPr lang="en-US" dirty="0"/>
          </a:p>
        </p:txBody>
      </p:sp>
      <p:sp>
        <p:nvSpPr>
          <p:cNvPr id="10" name="Rectangle 9">
            <a:extLst>
              <a:ext uri="{FF2B5EF4-FFF2-40B4-BE49-F238E27FC236}">
                <a16:creationId xmlns:a16="http://schemas.microsoft.com/office/drawing/2014/main" id="{B9A6A8C2-8B3A-4AD3-AFCC-F1D3F1F02D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4182" y="964692"/>
            <a:ext cx="6885432"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F64937-39B5-4AB3-A2EF-EA689BA60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802" y="1128683"/>
            <a:ext cx="6558192"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omputer&#10;&#10;Description automatically generated">
            <a:extLst>
              <a:ext uri="{FF2B5EF4-FFF2-40B4-BE49-F238E27FC236}">
                <a16:creationId xmlns:a16="http://schemas.microsoft.com/office/drawing/2014/main" id="{952ADB18-7E93-477F-B7BA-C21ABEF6DAB9}"/>
              </a:ext>
            </a:extLst>
          </p:cNvPr>
          <p:cNvPicPr>
            <a:picLocks noChangeAspect="1"/>
          </p:cNvPicPr>
          <p:nvPr/>
        </p:nvPicPr>
        <p:blipFill>
          <a:blip r:embed="rId2"/>
          <a:stretch>
            <a:fillRect/>
          </a:stretch>
        </p:blipFill>
        <p:spPr>
          <a:xfrm>
            <a:off x="4823366" y="2292708"/>
            <a:ext cx="6227064" cy="2280525"/>
          </a:xfrm>
          <a:prstGeom prst="rect">
            <a:avLst/>
          </a:prstGeom>
        </p:spPr>
      </p:pic>
    </p:spTree>
    <p:extLst>
      <p:ext uri="{BB962C8B-B14F-4D97-AF65-F5344CB8AC3E}">
        <p14:creationId xmlns:p14="http://schemas.microsoft.com/office/powerpoint/2010/main" val="205871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AEC09-3271-4C5C-95C4-4160446E99B3}"/>
              </a:ext>
            </a:extLst>
          </p:cNvPr>
          <p:cNvSpPr>
            <a:spLocks noGrp="1"/>
          </p:cNvSpPr>
          <p:nvPr>
            <p:ph type="title"/>
          </p:nvPr>
        </p:nvSpPr>
        <p:spPr/>
        <p:txBody>
          <a:bodyPr/>
          <a:lstStyle/>
          <a:p>
            <a:r>
              <a:rPr lang="en-US" dirty="0"/>
              <a:t>XGCD</a:t>
            </a:r>
          </a:p>
        </p:txBody>
      </p:sp>
      <p:sp>
        <p:nvSpPr>
          <p:cNvPr id="3" name="Content Placeholder 2">
            <a:extLst>
              <a:ext uri="{FF2B5EF4-FFF2-40B4-BE49-F238E27FC236}">
                <a16:creationId xmlns:a16="http://schemas.microsoft.com/office/drawing/2014/main" id="{A0005AEF-59CD-44EC-A730-FC142679375F}"/>
              </a:ext>
            </a:extLst>
          </p:cNvPr>
          <p:cNvSpPr>
            <a:spLocks noGrp="1"/>
          </p:cNvSpPr>
          <p:nvPr>
            <p:ph idx="1"/>
          </p:nvPr>
        </p:nvSpPr>
        <p:spPr/>
        <p:txBody>
          <a:bodyPr/>
          <a:lstStyle/>
          <a:p>
            <a:pPr marL="0" indent="0">
              <a:buNone/>
            </a:pPr>
            <a:r>
              <a:rPr lang="en-US" dirty="0"/>
              <a:t>So, XGCD is also pretty difficult…</a:t>
            </a:r>
          </a:p>
          <a:p>
            <a:r>
              <a:rPr lang="en-US" dirty="0"/>
              <a:t>Remember that formula from before when we were talking about XGCD?</a:t>
            </a:r>
          </a:p>
          <a:p>
            <a:r>
              <a:rPr lang="en-US" dirty="0"/>
              <a:t>You need subtraction, division, mod and multiply…</a:t>
            </a:r>
          </a:p>
          <a:p>
            <a:r>
              <a:rPr lang="en-US" dirty="0"/>
              <a:t>So, if your multiply </a:t>
            </a:r>
            <a:r>
              <a:rPr lang="en-US" dirty="0" err="1"/>
              <a:t>ain’t</a:t>
            </a:r>
            <a:r>
              <a:rPr lang="en-US" dirty="0"/>
              <a:t>  working you’re in big trouble…</a:t>
            </a:r>
          </a:p>
          <a:p>
            <a:endParaRPr lang="en-US" dirty="0"/>
          </a:p>
        </p:txBody>
      </p:sp>
    </p:spTree>
    <p:extLst>
      <p:ext uri="{BB962C8B-B14F-4D97-AF65-F5344CB8AC3E}">
        <p14:creationId xmlns:p14="http://schemas.microsoft.com/office/powerpoint/2010/main" val="401691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CBDD7-283A-42EA-99C3-564D1930C150}"/>
              </a:ext>
            </a:extLst>
          </p:cNvPr>
          <p:cNvSpPr>
            <a:spLocks noGrp="1"/>
          </p:cNvSpPr>
          <p:nvPr>
            <p:ph type="title"/>
          </p:nvPr>
        </p:nvSpPr>
        <p:spPr>
          <a:xfrm>
            <a:off x="804672" y="964692"/>
            <a:ext cx="3066937" cy="1188720"/>
          </a:xfrm>
        </p:spPr>
        <p:txBody>
          <a:bodyPr>
            <a:normAutofit/>
          </a:bodyPr>
          <a:lstStyle/>
          <a:p>
            <a:r>
              <a:rPr lang="en-US" sz="2000" err="1"/>
              <a:t>Gradeschool</a:t>
            </a:r>
            <a:r>
              <a:rPr lang="en-US" sz="2000"/>
              <a:t> Division Algorithm</a:t>
            </a:r>
          </a:p>
        </p:txBody>
      </p:sp>
      <p:sp>
        <p:nvSpPr>
          <p:cNvPr id="3" name="Content Placeholder 2">
            <a:extLst>
              <a:ext uri="{FF2B5EF4-FFF2-40B4-BE49-F238E27FC236}">
                <a16:creationId xmlns:a16="http://schemas.microsoft.com/office/drawing/2014/main" id="{C8187C5D-E084-4305-8738-87F622E3DF34}"/>
              </a:ext>
            </a:extLst>
          </p:cNvPr>
          <p:cNvSpPr>
            <a:spLocks noGrp="1"/>
          </p:cNvSpPr>
          <p:nvPr>
            <p:ph idx="1"/>
          </p:nvPr>
        </p:nvSpPr>
        <p:spPr>
          <a:xfrm>
            <a:off x="803244" y="2638044"/>
            <a:ext cx="3063765" cy="3263206"/>
          </a:xfrm>
        </p:spPr>
        <p:txBody>
          <a:bodyPr>
            <a:normAutofit/>
          </a:bodyPr>
          <a:lstStyle/>
          <a:p>
            <a:pPr marL="0" indent="0">
              <a:buNone/>
            </a:pPr>
            <a:r>
              <a:rPr lang="en-US" dirty="0"/>
              <a:t>Here is a 32-bit division algorithm: </a:t>
            </a:r>
          </a:p>
          <a:p>
            <a:r>
              <a:rPr lang="en-US" dirty="0"/>
              <a:t>It is not easy to bring this to a general n-bit division algorithm, but still doable:</a:t>
            </a:r>
          </a:p>
          <a:p>
            <a:pPr marL="0" indent="0">
              <a:buNone/>
            </a:pPr>
            <a:endParaRPr lang="en-US" dirty="0"/>
          </a:p>
        </p:txBody>
      </p:sp>
      <p:sp>
        <p:nvSpPr>
          <p:cNvPr id="11" name="Rectangle 10">
            <a:extLst>
              <a:ext uri="{FF2B5EF4-FFF2-40B4-BE49-F238E27FC236}">
                <a16:creationId xmlns:a16="http://schemas.microsoft.com/office/drawing/2014/main" id="{B9A6A8C2-8B3A-4AD3-AFCC-F1D3F1F02D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4182" y="964692"/>
            <a:ext cx="6885432"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F64937-39B5-4AB3-A2EF-EA689BA60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802" y="1128683"/>
            <a:ext cx="6558192"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6D973AE-24A5-4D0F-BEAF-713E3B161C26}"/>
              </a:ext>
            </a:extLst>
          </p:cNvPr>
          <p:cNvPicPr>
            <a:picLocks noChangeAspect="1"/>
          </p:cNvPicPr>
          <p:nvPr/>
        </p:nvPicPr>
        <p:blipFill>
          <a:blip r:embed="rId2"/>
          <a:stretch>
            <a:fillRect/>
          </a:stretch>
        </p:blipFill>
        <p:spPr>
          <a:xfrm>
            <a:off x="5834212" y="1289304"/>
            <a:ext cx="4148222" cy="4279392"/>
          </a:xfrm>
          <a:prstGeom prst="rect">
            <a:avLst/>
          </a:prstGeom>
        </p:spPr>
      </p:pic>
    </p:spTree>
    <p:extLst>
      <p:ext uri="{BB962C8B-B14F-4D97-AF65-F5344CB8AC3E}">
        <p14:creationId xmlns:p14="http://schemas.microsoft.com/office/powerpoint/2010/main" val="14570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4243A-DB58-4843-B3B3-AAB50E66220B}"/>
              </a:ext>
            </a:extLst>
          </p:cNvPr>
          <p:cNvSpPr>
            <a:spLocks noGrp="1"/>
          </p:cNvSpPr>
          <p:nvPr>
            <p:ph type="title"/>
          </p:nvPr>
        </p:nvSpPr>
        <p:spPr/>
        <p:txBody>
          <a:bodyPr/>
          <a:lstStyle/>
          <a:p>
            <a:r>
              <a:rPr lang="en-US" dirty="0"/>
              <a:t>Common Errors and Advice</a:t>
            </a:r>
          </a:p>
        </p:txBody>
      </p:sp>
      <p:sp>
        <p:nvSpPr>
          <p:cNvPr id="3" name="Content Placeholder 2">
            <a:extLst>
              <a:ext uri="{FF2B5EF4-FFF2-40B4-BE49-F238E27FC236}">
                <a16:creationId xmlns:a16="http://schemas.microsoft.com/office/drawing/2014/main" id="{07519AC2-901B-4CE1-AF8C-9F7BB2D32F81}"/>
              </a:ext>
            </a:extLst>
          </p:cNvPr>
          <p:cNvSpPr>
            <a:spLocks noGrp="1"/>
          </p:cNvSpPr>
          <p:nvPr>
            <p:ph idx="1"/>
          </p:nvPr>
        </p:nvSpPr>
        <p:spPr/>
        <p:txBody>
          <a:bodyPr>
            <a:normAutofit lnSpcReduction="10000"/>
          </a:bodyPr>
          <a:lstStyle/>
          <a:p>
            <a:pPr marL="0" indent="0">
              <a:buNone/>
            </a:pPr>
            <a:r>
              <a:rPr lang="en-US" dirty="0"/>
              <a:t>Remember that Java is pass-by-value </a:t>
            </a:r>
            <a:r>
              <a:rPr lang="en-US" b="1" dirty="0"/>
              <a:t>NOT </a:t>
            </a:r>
            <a:r>
              <a:rPr lang="en-US" dirty="0"/>
              <a:t>pass-by-reference…</a:t>
            </a:r>
          </a:p>
          <a:p>
            <a:r>
              <a:rPr lang="en-US" dirty="0"/>
              <a:t>Meaning that if you are careless with how you handle functions with an array, it could end up unnecessarily modifying the value of the array when you don’t want it to…</a:t>
            </a:r>
          </a:p>
          <a:p>
            <a:pPr marL="0" indent="0">
              <a:buNone/>
            </a:pPr>
            <a:r>
              <a:rPr lang="en-US" dirty="0"/>
              <a:t>Do not trust </a:t>
            </a:r>
            <a:r>
              <a:rPr lang="en-US" dirty="0" err="1"/>
              <a:t>Farnan’s</a:t>
            </a:r>
            <a:r>
              <a:rPr lang="en-US" dirty="0"/>
              <a:t> tester… </a:t>
            </a:r>
          </a:p>
          <a:p>
            <a:r>
              <a:rPr lang="en-US" dirty="0"/>
              <a:t>If you choose to go with the </a:t>
            </a:r>
            <a:r>
              <a:rPr lang="en-US" dirty="0" err="1"/>
              <a:t>gradeschool</a:t>
            </a:r>
            <a:r>
              <a:rPr lang="en-US" dirty="0"/>
              <a:t> algorithms that I have provided, if implemented correctly, will work up to 32-bits… </a:t>
            </a:r>
          </a:p>
          <a:p>
            <a:r>
              <a:rPr lang="en-US" dirty="0"/>
              <a:t>BUT </a:t>
            </a:r>
            <a:r>
              <a:rPr lang="en-US" dirty="0" err="1"/>
              <a:t>Farnan</a:t>
            </a:r>
            <a:r>
              <a:rPr lang="en-US" dirty="0"/>
              <a:t> does not test numbers that require an extension to &gt; 32 bits</a:t>
            </a:r>
          </a:p>
          <a:p>
            <a:r>
              <a:rPr lang="en-US" dirty="0"/>
              <a:t>ALSO, he does not test negative numbers with multiplication….</a:t>
            </a:r>
          </a:p>
        </p:txBody>
      </p:sp>
    </p:spTree>
    <p:extLst>
      <p:ext uri="{BB962C8B-B14F-4D97-AF65-F5344CB8AC3E}">
        <p14:creationId xmlns:p14="http://schemas.microsoft.com/office/powerpoint/2010/main" val="318057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4243A-DB58-4843-B3B3-AAB50E66220B}"/>
              </a:ext>
            </a:extLst>
          </p:cNvPr>
          <p:cNvSpPr>
            <a:spLocks noGrp="1"/>
          </p:cNvSpPr>
          <p:nvPr>
            <p:ph type="title"/>
          </p:nvPr>
        </p:nvSpPr>
        <p:spPr/>
        <p:txBody>
          <a:bodyPr/>
          <a:lstStyle/>
          <a:p>
            <a:r>
              <a:rPr lang="en-US" dirty="0"/>
              <a:t>Common Errors and Advice</a:t>
            </a:r>
          </a:p>
        </p:txBody>
      </p:sp>
      <p:sp>
        <p:nvSpPr>
          <p:cNvPr id="3" name="Content Placeholder 2">
            <a:extLst>
              <a:ext uri="{FF2B5EF4-FFF2-40B4-BE49-F238E27FC236}">
                <a16:creationId xmlns:a16="http://schemas.microsoft.com/office/drawing/2014/main" id="{07519AC2-901B-4CE1-AF8C-9F7BB2D32F81}"/>
              </a:ext>
            </a:extLst>
          </p:cNvPr>
          <p:cNvSpPr>
            <a:spLocks noGrp="1"/>
          </p:cNvSpPr>
          <p:nvPr>
            <p:ph idx="1"/>
          </p:nvPr>
        </p:nvSpPr>
        <p:spPr/>
        <p:txBody>
          <a:bodyPr>
            <a:normAutofit fontScale="92500" lnSpcReduction="20000"/>
          </a:bodyPr>
          <a:lstStyle/>
          <a:p>
            <a:pPr marL="0" indent="0">
              <a:buNone/>
            </a:pPr>
            <a:r>
              <a:rPr lang="en-US" dirty="0"/>
              <a:t>Remember the difference between &gt;&gt; and &gt;&gt;&gt; .</a:t>
            </a:r>
          </a:p>
          <a:p>
            <a:r>
              <a:rPr lang="en-US" dirty="0"/>
              <a:t>Often times, doing an arithmetic right shift not only divides by 2 for each position shifted, but it also has another effect…</a:t>
            </a:r>
          </a:p>
          <a:p>
            <a:pPr marL="0" indent="0">
              <a:buNone/>
            </a:pPr>
            <a:r>
              <a:rPr lang="en-US" dirty="0"/>
              <a:t>Slow runtime can often bring you down the rabbit hole of thinking that your code is incorrect, but how the number is represented in binary can actually slow down the runtime…</a:t>
            </a:r>
          </a:p>
          <a:p>
            <a:pPr marL="0" indent="0">
              <a:buNone/>
            </a:pPr>
            <a:endParaRPr lang="en-US" dirty="0"/>
          </a:p>
          <a:p>
            <a:pPr marL="0" indent="0">
              <a:buNone/>
            </a:pPr>
            <a:r>
              <a:rPr lang="en-US" dirty="0"/>
              <a:t>Most importantly… this project is not easy… it is not something you should get in one day. It is something you should think about for many days and be very cautious. </a:t>
            </a:r>
          </a:p>
          <a:p>
            <a:r>
              <a:rPr lang="en-US" dirty="0"/>
              <a:t>Be patient, and motivated. Always ask questions. Never be afraid to reach out if you are confused. This project is hard.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03569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A1486-9752-4BE3-94E8-FACB75D537E9}"/>
              </a:ext>
            </a:extLst>
          </p:cNvPr>
          <p:cNvSpPr>
            <a:spLocks noGrp="1"/>
          </p:cNvSpPr>
          <p:nvPr>
            <p:ph type="ctrTitle"/>
          </p:nvPr>
        </p:nvSpPr>
        <p:spPr/>
        <p:txBody>
          <a:bodyPr/>
          <a:lstStyle/>
          <a:p>
            <a:r>
              <a:rPr lang="en-US" dirty="0"/>
              <a:t>Thank you for being amazing </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1099755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D2B5-FE97-4A78-85A7-AC759A684EE7}"/>
              </a:ext>
            </a:extLst>
          </p:cNvPr>
          <p:cNvSpPr>
            <a:spLocks noGrp="1"/>
          </p:cNvSpPr>
          <p:nvPr>
            <p:ph type="title"/>
          </p:nvPr>
        </p:nvSpPr>
        <p:spPr/>
        <p:txBody>
          <a:bodyPr/>
          <a:lstStyle/>
          <a:p>
            <a:r>
              <a:rPr lang="en-US" dirty="0"/>
              <a:t>It’s Our Last Recitation… </a:t>
            </a:r>
            <a:r>
              <a:rPr lang="en-US" dirty="0">
                <a:sym typeface="Wingdings" panose="05000000000000000000" pitchFamily="2" charset="2"/>
              </a:rPr>
              <a:t></a:t>
            </a:r>
            <a:endParaRPr lang="en-US" dirty="0"/>
          </a:p>
        </p:txBody>
      </p:sp>
      <p:sp>
        <p:nvSpPr>
          <p:cNvPr id="3" name="Content Placeholder 2">
            <a:extLst>
              <a:ext uri="{FF2B5EF4-FFF2-40B4-BE49-F238E27FC236}">
                <a16:creationId xmlns:a16="http://schemas.microsoft.com/office/drawing/2014/main" id="{8471152C-4BE5-42D0-BE8A-A99EBB8A63AA}"/>
              </a:ext>
            </a:extLst>
          </p:cNvPr>
          <p:cNvSpPr>
            <a:spLocks noGrp="1"/>
          </p:cNvSpPr>
          <p:nvPr>
            <p:ph idx="1"/>
          </p:nvPr>
        </p:nvSpPr>
        <p:spPr/>
        <p:txBody>
          <a:bodyPr>
            <a:normAutofit fontScale="92500" lnSpcReduction="20000"/>
          </a:bodyPr>
          <a:lstStyle/>
          <a:p>
            <a:pPr marL="0" indent="0">
              <a:buNone/>
            </a:pPr>
            <a:r>
              <a:rPr lang="en-US" dirty="0"/>
              <a:t>Let me just preface this and say…</a:t>
            </a:r>
          </a:p>
          <a:p>
            <a:r>
              <a:rPr lang="en-US" dirty="0"/>
              <a:t>This is my last recitation ever as a UTA</a:t>
            </a:r>
          </a:p>
          <a:p>
            <a:r>
              <a:rPr lang="en-US" dirty="0"/>
              <a:t>I appreciate every single one of you for making my last semester as a student/TA an incredible experience.</a:t>
            </a:r>
          </a:p>
          <a:p>
            <a:r>
              <a:rPr lang="en-US" dirty="0"/>
              <a:t>I’ll be working at Capital One in the Fall, and applying to Graduate Schools in the Fall, so who knows, maybe you’ll see me again!</a:t>
            </a:r>
          </a:p>
          <a:p>
            <a:r>
              <a:rPr lang="en-US" dirty="0"/>
              <a:t>Otherwise, feel free to reach out to me on Discord or through LinkedIn: </a:t>
            </a:r>
          </a:p>
          <a:p>
            <a:pPr marL="0" indent="0">
              <a:buNone/>
            </a:pPr>
            <a:r>
              <a:rPr lang="en-US" dirty="0"/>
              <a:t>LinkedIn: </a:t>
            </a:r>
            <a:r>
              <a:rPr lang="en-US" dirty="0">
                <a:hlinkClick r:id="rId2"/>
              </a:rPr>
              <a:t>http://www.linkedin.com/in/glu99331/</a:t>
            </a:r>
            <a:r>
              <a:rPr lang="en-US" dirty="0"/>
              <a:t> 	</a:t>
            </a:r>
          </a:p>
          <a:p>
            <a:pPr marL="0" indent="0">
              <a:buNone/>
            </a:pPr>
            <a:r>
              <a:rPr lang="en-US" dirty="0"/>
              <a:t>Discord: twinkie#6908</a:t>
            </a:r>
          </a:p>
          <a:p>
            <a:pPr marL="0" indent="0">
              <a:buNone/>
            </a:pPr>
            <a:r>
              <a:rPr lang="en-US" dirty="0" err="1"/>
              <a:t>Ratemyprofessor</a:t>
            </a:r>
            <a:r>
              <a:rPr lang="en-US" dirty="0"/>
              <a:t>: </a:t>
            </a:r>
            <a:r>
              <a:rPr lang="en-US" dirty="0">
                <a:hlinkClick r:id="rId3"/>
              </a:rPr>
              <a:t>https://www.ratemyprofessors.com/ShowRatings.jsp?tid=2588578</a:t>
            </a:r>
            <a:r>
              <a:rPr lang="en-US" dirty="0"/>
              <a:t> </a:t>
            </a:r>
          </a:p>
          <a:p>
            <a:pPr marL="0" indent="0">
              <a:buNone/>
            </a:pPr>
            <a:endParaRPr lang="en-US" dirty="0"/>
          </a:p>
        </p:txBody>
      </p:sp>
    </p:spTree>
    <p:extLst>
      <p:ext uri="{BB962C8B-B14F-4D97-AF65-F5344CB8AC3E}">
        <p14:creationId xmlns:p14="http://schemas.microsoft.com/office/powerpoint/2010/main" val="408986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23DA9-D1D9-4CB6-A127-EEF0D4FEB6E9}"/>
              </a:ext>
            </a:extLst>
          </p:cNvPr>
          <p:cNvSpPr>
            <a:spLocks noGrp="1"/>
          </p:cNvSpPr>
          <p:nvPr>
            <p:ph type="title"/>
          </p:nvPr>
        </p:nvSpPr>
        <p:spPr/>
        <p:txBody>
          <a:bodyPr/>
          <a:lstStyle/>
          <a:p>
            <a:r>
              <a:rPr lang="en-US" dirty="0"/>
              <a:t>XGCD Example</a:t>
            </a:r>
          </a:p>
        </p:txBody>
      </p:sp>
      <p:sp>
        <p:nvSpPr>
          <p:cNvPr id="3" name="Content Placeholder 2">
            <a:extLst>
              <a:ext uri="{FF2B5EF4-FFF2-40B4-BE49-F238E27FC236}">
                <a16:creationId xmlns:a16="http://schemas.microsoft.com/office/drawing/2014/main" id="{616BC68B-31FA-42FD-8549-F9AAF56A7594}"/>
              </a:ext>
            </a:extLst>
          </p:cNvPr>
          <p:cNvSpPr>
            <a:spLocks noGrp="1"/>
          </p:cNvSpPr>
          <p:nvPr>
            <p:ph idx="1"/>
          </p:nvPr>
        </p:nvSpPr>
        <p:spPr/>
        <p:txBody>
          <a:bodyPr/>
          <a:lstStyle/>
          <a:p>
            <a:pPr marL="0" indent="0">
              <a:buNone/>
            </a:pPr>
            <a:r>
              <a:rPr lang="en-US" dirty="0" err="1"/>
              <a:t>xgcd</a:t>
            </a:r>
            <a:r>
              <a:rPr lang="en-US" dirty="0"/>
              <a:t>(99, 78) = </a:t>
            </a:r>
          </a:p>
          <a:p>
            <a:pPr marL="0" indent="0">
              <a:buNone/>
            </a:pPr>
            <a:r>
              <a:rPr lang="en-US" dirty="0"/>
              <a:t>3 = (99)(-11) + (78)(14)</a:t>
            </a:r>
          </a:p>
          <a:p>
            <a:pPr marL="0" indent="0">
              <a:buNone/>
            </a:pPr>
            <a:endParaRPr lang="en-US" dirty="0"/>
          </a:p>
          <a:p>
            <a:pPr marL="0" indent="0">
              <a:buNone/>
            </a:pPr>
            <a:r>
              <a:rPr lang="en-US" dirty="0" err="1"/>
              <a:t>xgcd</a:t>
            </a:r>
            <a:r>
              <a:rPr lang="en-US" dirty="0"/>
              <a:t>(215, 109) = </a:t>
            </a:r>
          </a:p>
          <a:p>
            <a:pPr marL="0" indent="0">
              <a:buNone/>
            </a:pPr>
            <a:r>
              <a:rPr lang="en-US" dirty="0"/>
              <a:t>1 = (215)(36) + (-71)(109) </a:t>
            </a:r>
          </a:p>
          <a:p>
            <a:pPr marL="0" indent="0">
              <a:buNone/>
            </a:pPr>
            <a:endParaRPr lang="en-US" dirty="0"/>
          </a:p>
        </p:txBody>
      </p:sp>
    </p:spTree>
    <p:extLst>
      <p:ext uri="{BB962C8B-B14F-4D97-AF65-F5344CB8AC3E}">
        <p14:creationId xmlns:p14="http://schemas.microsoft.com/office/powerpoint/2010/main" val="79128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178A8-B595-40DA-BE2D-A69394A36E3B}"/>
              </a:ext>
            </a:extLst>
          </p:cNvPr>
          <p:cNvSpPr>
            <a:spLocks noGrp="1"/>
          </p:cNvSpPr>
          <p:nvPr>
            <p:ph type="title"/>
          </p:nvPr>
        </p:nvSpPr>
        <p:spPr/>
        <p:txBody>
          <a:bodyPr/>
          <a:lstStyle/>
          <a:p>
            <a:r>
              <a:rPr lang="en-US" dirty="0"/>
              <a:t>Intuition for Recursive XGCD</a:t>
            </a:r>
          </a:p>
        </p:txBody>
      </p:sp>
      <p:sp>
        <p:nvSpPr>
          <p:cNvPr id="3" name="Content Placeholder 2">
            <a:extLst>
              <a:ext uri="{FF2B5EF4-FFF2-40B4-BE49-F238E27FC236}">
                <a16:creationId xmlns:a16="http://schemas.microsoft.com/office/drawing/2014/main" id="{5646D3CC-E68B-43BD-9A4D-0ECA37940CF5}"/>
              </a:ext>
            </a:extLst>
          </p:cNvPr>
          <p:cNvSpPr>
            <a:spLocks noGrp="1"/>
          </p:cNvSpPr>
          <p:nvPr>
            <p:ph idx="1"/>
          </p:nvPr>
        </p:nvSpPr>
        <p:spPr/>
        <p:txBody>
          <a:bodyPr/>
          <a:lstStyle/>
          <a:p>
            <a:pPr marL="0" indent="0">
              <a:buNone/>
            </a:pPr>
            <a:r>
              <a:rPr lang="en-US" dirty="0"/>
              <a:t>So, we want to code up this process for finding the </a:t>
            </a:r>
            <a:r>
              <a:rPr lang="en-US" dirty="0" err="1"/>
              <a:t>Bezout</a:t>
            </a:r>
            <a:r>
              <a:rPr lang="en-US" dirty="0"/>
              <a:t> coefficients:</a:t>
            </a:r>
          </a:p>
          <a:p>
            <a:r>
              <a:rPr lang="en-US" dirty="0"/>
              <a:t>Observe that when we were trying to find these coefficients, we expressed each remainder as a LC of the other numbers on an iteration of GCD</a:t>
            </a:r>
          </a:p>
        </p:txBody>
      </p:sp>
    </p:spTree>
    <p:extLst>
      <p:ext uri="{BB962C8B-B14F-4D97-AF65-F5344CB8AC3E}">
        <p14:creationId xmlns:p14="http://schemas.microsoft.com/office/powerpoint/2010/main" val="359530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243</TotalTime>
  <Words>4972</Words>
  <Application>Microsoft Office PowerPoint</Application>
  <PresentationFormat>Widescreen</PresentationFormat>
  <Paragraphs>961</Paragraphs>
  <Slides>77</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77</vt:i4>
      </vt:variant>
    </vt:vector>
  </HeadingPairs>
  <TitlesOfParts>
    <vt:vector size="82" baseType="lpstr">
      <vt:lpstr>Arial</vt:lpstr>
      <vt:lpstr>Calibri</vt:lpstr>
      <vt:lpstr>Cambria Math</vt:lpstr>
      <vt:lpstr>Gill Sans MT</vt:lpstr>
      <vt:lpstr>Parcel</vt:lpstr>
      <vt:lpstr>CS 1501 Recitation 8</vt:lpstr>
      <vt:lpstr>Agenda For Today</vt:lpstr>
      <vt:lpstr>XGCD Algorithm</vt:lpstr>
      <vt:lpstr>XGCD</vt:lpstr>
      <vt:lpstr>Euclidean Algorithm</vt:lpstr>
      <vt:lpstr>But… Why does this Work?</vt:lpstr>
      <vt:lpstr>GCD Example</vt:lpstr>
      <vt:lpstr>XGCD Example</vt:lpstr>
      <vt:lpstr>Intuition for Recursive XGCD</vt:lpstr>
      <vt:lpstr>Deriving a Recursive Algorithm for XGCD</vt:lpstr>
      <vt:lpstr>Deriving a Recursive Algorithm for XGCD</vt:lpstr>
      <vt:lpstr>Summarizing Recursive XGCD</vt:lpstr>
      <vt:lpstr>An Implementation of Recursive XGCD</vt:lpstr>
      <vt:lpstr>XGCD Example</vt:lpstr>
      <vt:lpstr>XGCD Example</vt:lpstr>
      <vt:lpstr>XGCD(99,78)</vt:lpstr>
      <vt:lpstr>XGCD(99,78)</vt:lpstr>
      <vt:lpstr>XGCD(99,78)</vt:lpstr>
      <vt:lpstr>XGCD(99,78)</vt:lpstr>
      <vt:lpstr>XGCD(99,78)</vt:lpstr>
      <vt:lpstr>XGCD(99,78)</vt:lpstr>
      <vt:lpstr>XGCD(99,78)</vt:lpstr>
      <vt:lpstr>XGCD(99,78)</vt:lpstr>
      <vt:lpstr>XGCD(99,78)</vt:lpstr>
      <vt:lpstr>XGCD(99,78)</vt:lpstr>
      <vt:lpstr>XGCD(99,78)</vt:lpstr>
      <vt:lpstr>XGCD(99,78)</vt:lpstr>
      <vt:lpstr>XGCD(99,78)</vt:lpstr>
      <vt:lpstr>XGCD(99,78)</vt:lpstr>
      <vt:lpstr>XGCD(99,78)</vt:lpstr>
      <vt:lpstr>Result of XGCD(99,78)</vt:lpstr>
      <vt:lpstr>GCD and RSA</vt:lpstr>
      <vt:lpstr>Definitions</vt:lpstr>
      <vt:lpstr>Euler’s Totient Example</vt:lpstr>
      <vt:lpstr>A Simple, but Powerful Theorem</vt:lpstr>
      <vt:lpstr>RSA</vt:lpstr>
      <vt:lpstr>RSA Encryption</vt:lpstr>
      <vt:lpstr>RSA Decryption</vt:lpstr>
      <vt:lpstr>But There’s a Concern…</vt:lpstr>
      <vt:lpstr>An Example of RSA Key Generation</vt:lpstr>
      <vt:lpstr>An Example of RSA Key Generation</vt:lpstr>
      <vt:lpstr>Example of RSA Encryption/Decryption</vt:lpstr>
      <vt:lpstr>Caveats of RSA</vt:lpstr>
      <vt:lpstr>Prime Factorization Algorithms</vt:lpstr>
      <vt:lpstr>Classical Prime Factorization</vt:lpstr>
      <vt:lpstr>Groups and Cyclic Subgroups</vt:lpstr>
      <vt:lpstr>Cyclic Subgroups</vt:lpstr>
      <vt:lpstr>Classical Prime Factorization</vt:lpstr>
      <vt:lpstr>Prime Factorization Example</vt:lpstr>
      <vt:lpstr>Shor’s Algorithm</vt:lpstr>
      <vt:lpstr>Sketch of Shor’s Algorithm</vt:lpstr>
      <vt:lpstr>Why do we not use Shor’s Then??</vt:lpstr>
      <vt:lpstr>Project 5</vt:lpstr>
      <vt:lpstr>Project 5</vt:lpstr>
      <vt:lpstr>A slight Detour: Review of Binary Representation</vt:lpstr>
      <vt:lpstr>Review of Binary REpresentation</vt:lpstr>
      <vt:lpstr>Base-2 </vt:lpstr>
      <vt:lpstr>Bytes and Hex </vt:lpstr>
      <vt:lpstr>Primitive Data Type Sizes</vt:lpstr>
      <vt:lpstr>Bitwise Operations</vt:lpstr>
      <vt:lpstr>Shift Operations</vt:lpstr>
      <vt:lpstr>Signed and Unsigned Representation</vt:lpstr>
      <vt:lpstr>Hickory Dickory Dock, Think about Two’s Complement like a Clock</vt:lpstr>
      <vt:lpstr>Binary Addition</vt:lpstr>
      <vt:lpstr>Overflow</vt:lpstr>
      <vt:lpstr>Range of Numbers</vt:lpstr>
      <vt:lpstr>Bit masking</vt:lpstr>
      <vt:lpstr>Back to the Project</vt:lpstr>
      <vt:lpstr>Hefty Integer Representation</vt:lpstr>
      <vt:lpstr>Hefty Integer</vt:lpstr>
      <vt:lpstr>Gradeschool Multiplication Algorithm</vt:lpstr>
      <vt:lpstr>XGCD</vt:lpstr>
      <vt:lpstr>Gradeschool Division Algorithm</vt:lpstr>
      <vt:lpstr>Common Errors and Advice</vt:lpstr>
      <vt:lpstr>Common Errors and Advice</vt:lpstr>
      <vt:lpstr>Thank you for being amazing </vt:lpstr>
      <vt:lpstr>It’s Our Last Recitation…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1501 Recitation 8</dc:title>
  <dc:creator>Lu, Gordon</dc:creator>
  <cp:lastModifiedBy>Lu, Gordon</cp:lastModifiedBy>
  <cp:revision>4</cp:revision>
  <dcterms:created xsi:type="dcterms:W3CDTF">2022-04-14T06:20:48Z</dcterms:created>
  <dcterms:modified xsi:type="dcterms:W3CDTF">2022-04-14T10:24:11Z</dcterms:modified>
</cp:coreProperties>
</file>